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8288000" cy="10287000"/>
  <p:notesSz cx="6858000" cy="9144000"/>
  <p:embeddedFontLst>
    <p:embeddedFont>
      <p:font typeface="Arimo Bold" panose="020B0604020202020204" charset="0"/>
      <p:regular r:id="rId30"/>
    </p:embeddedFont>
    <p:embeddedFont>
      <p:font typeface="Calibri (MS)" panose="020B0604020202020204" charset="0"/>
      <p:regular r:id="rId31"/>
    </p:embeddedFont>
    <p:embeddedFont>
      <p:font typeface="Calibri (MS) Bold" panose="020B0604020202020204" charset="0"/>
      <p:regular r:id="rId32"/>
    </p:embeddedFont>
    <p:embeddedFont>
      <p:font typeface="League Spartan" panose="020B0604020202020204" charset="0"/>
      <p:regular r:id="rId33"/>
    </p:embeddedFont>
    <p:embeddedFont>
      <p:font typeface="PT Sans" panose="020B0503020203020204" pitchFamily="34" charset="0"/>
      <p:regular r:id="rId34"/>
      <p:bold r:id="rId35"/>
      <p:italic r:id="rId36"/>
      <p:boldItalic r:id="rId37"/>
    </p:embeddedFont>
    <p:embeddedFont>
      <p:font typeface="PT Sans Bold" panose="020B0703020203020204" charset="0"/>
      <p:regular r:id="rId38"/>
      <p:bold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2C71C8-5B09-8951-AC48-756894DBCED9}" v="17" dt="2025-05-06T10:52:44.2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86536" autoAdjust="0"/>
  </p:normalViewPr>
  <p:slideViewPr>
    <p:cSldViewPr>
      <p:cViewPr>
        <p:scale>
          <a:sx n="25" d="100"/>
          <a:sy n="25" d="100"/>
        </p:scale>
        <p:origin x="2410" y="778"/>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04.11.2025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youtube.com/watch?v=34Hwb1SkKhk"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watch?v=K1g7FsujMG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Hello and welcome to today's presentation on child fall prevention and home safety, focusing on the safe use of baby gates. </a:t>
            </a:r>
          </a:p>
          <a:p>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Now that we've looked at how falls happen and the impact they can have, let's talk about two important ideas that help us understand child safety at home: risks and hazards. </a:t>
            </a:r>
          </a:p>
          <a:p>
            <a:endParaRPr lang="en-US" dirty="0"/>
          </a:p>
          <a:p>
            <a:endParaRPr lang="en-US" dirty="0"/>
          </a:p>
          <a:p>
            <a:r>
              <a:rPr lang="en-US" dirty="0"/>
              <a:t>A risk is a challenge that a child can recognize and decide how to handle based on their skills. As children grow older what is considered a risk may change. </a:t>
            </a:r>
          </a:p>
          <a:p>
            <a:endParaRPr lang="en-US" dirty="0"/>
          </a:p>
          <a:p>
            <a:endParaRPr lang="en-US" dirty="0"/>
          </a:p>
          <a:p>
            <a:r>
              <a:rPr lang="en-US" dirty="0"/>
              <a:t>A hazard is a danger that a child cannot recognize or handle safely. </a:t>
            </a:r>
          </a:p>
          <a:p>
            <a:endParaRPr lang="en-US" dirty="0"/>
          </a:p>
          <a:p>
            <a:r>
              <a:rPr lang="en-US" dirty="0"/>
              <a:t>Baby gates help prevent hazards by blocking access to areas that are too dangerous for young children to navigate on their own, like stairs, fireplaces, and kitchens. These are hazards because young children cannot understand or manage the dangers on their own.</a:t>
            </a:r>
          </a:p>
          <a:p>
            <a:endParaRPr lang="en-US" dirty="0"/>
          </a:p>
          <a:p>
            <a:r>
              <a:rPr lang="en-US" dirty="0"/>
              <a:t>Risk can involve allowing a child to explore new areas or practice going up stairs while being supervised, helping them develop important motor skills. </a:t>
            </a:r>
          </a:p>
          <a:p>
            <a:endParaRPr lang="en-US" dirty="0"/>
          </a:p>
          <a:p>
            <a:r>
              <a:rPr lang="en-US" dirty="0"/>
              <a:t>With a baby gate securely in place, the risk of serious falls is greatly reduced because the gate prevents the child from accessing the stairs unsupervised or before they are developmentally ready. </a:t>
            </a:r>
          </a:p>
          <a:p>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Now that we know some common dangers in the home, it’s important to think about how to make the home safe for kids to explore.</a:t>
            </a:r>
          </a:p>
          <a:p>
            <a:endParaRPr lang="en-US"/>
          </a:p>
          <a:p>
            <a:r>
              <a:rPr lang="en-US"/>
              <a:t>Creating a safe space means looking for dangers in your home, but also letting kids explore safely. When kids take safe risks, it helps them grow and become more independent. Exploring helps them learn what they can do and what they should avoid.</a:t>
            </a:r>
          </a:p>
          <a:p>
            <a:endParaRPr lang="en-US"/>
          </a:p>
          <a:p>
            <a:r>
              <a:rPr lang="en-US"/>
              <a:t>To help keep kids safe, we can use tools like baby gates. Baby gates can stop kids from going near dangers, especially stairs. By putting baby gates in the right places, we can make the home safer while giving kids space to explore.</a:t>
            </a:r>
          </a:p>
          <a:p>
            <a:endParaRPr lang="en-US"/>
          </a:p>
          <a:p>
            <a:r>
              <a:rPr lang="en-US"/>
              <a:t>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As we create safe spaces for exploration, it’s important to recognize the three leading causes of fall-related injuries at home:</a:t>
            </a:r>
          </a:p>
          <a:p>
            <a:endParaRPr lang="en-US" dirty="0"/>
          </a:p>
          <a:p>
            <a:r>
              <a:rPr lang="en-US" dirty="0"/>
              <a:t>Falls on stairs</a:t>
            </a:r>
          </a:p>
          <a:p>
            <a:endParaRPr lang="en-US" dirty="0"/>
          </a:p>
          <a:p>
            <a:r>
              <a:rPr lang="en-US" dirty="0"/>
              <a:t>Falls from furniture - Infants can roll off changing tables, and toddlers can fall from beds or highchairs.</a:t>
            </a:r>
          </a:p>
          <a:p>
            <a:endParaRPr lang="en-US" dirty="0"/>
          </a:p>
          <a:p>
            <a:r>
              <a:rPr lang="en-US" dirty="0"/>
              <a:t>Same-level trips and stumbles - These can happen anywhere in the home, often when children run or play.</a:t>
            </a:r>
          </a:p>
          <a:p>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Lastly, moving on to some general stair safety: </a:t>
            </a:r>
          </a:p>
          <a:p>
            <a:endParaRPr lang="en-US" dirty="0"/>
          </a:p>
          <a:p>
            <a:r>
              <a:rPr lang="en-US" dirty="0"/>
              <a:t>Always supervise children around stairs to ensure their safety.</a:t>
            </a:r>
          </a:p>
          <a:p>
            <a:r>
              <a:rPr lang="en-US" dirty="0"/>
              <a:t>It is important to use baby gates at both the top and bottom of the stairs to block off access.</a:t>
            </a:r>
          </a:p>
          <a:p>
            <a:r>
              <a:rPr lang="en-US" dirty="0"/>
              <a:t>Keep stairs free of clutter to reduce the risk of trips and falls.</a:t>
            </a:r>
          </a:p>
          <a:p>
            <a:r>
              <a:rPr lang="en-US" dirty="0"/>
              <a:t>Regularly check the stairs for any damage and make necessary repairs to keep them safe.</a:t>
            </a:r>
          </a:p>
          <a:p>
            <a:r>
              <a:rPr lang="en-US" dirty="0"/>
              <a:t>Also, take the time to teach your kids about safe stair use, such as holding onto the railing and taking one step at a time</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By understanding the risks of falls and recognizing common hazards, we can create safer environments for children.</a:t>
            </a:r>
          </a:p>
          <a:p>
            <a:endParaRPr lang="en-US" dirty="0"/>
          </a:p>
          <a:p>
            <a:r>
              <a:rPr lang="en-US" dirty="0"/>
              <a:t>Now that we have covered the importance of fall prevention, it’s time to focus on the practical tools that can help reduce these risks. In the following section, we will explore one of the most effective tools for preventing falls in the home: baby gates. </a:t>
            </a:r>
          </a:p>
          <a:p>
            <a:endParaRPr lang="en-US" dirty="0"/>
          </a:p>
          <a:p>
            <a:r>
              <a:rPr lang="en-US" dirty="0"/>
              <a:t>In this section, we will go over how to choose, install, and use baby gates effectively. </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Baby gates are important for keeping kids safe. When put up correctly, they can stop falls and keep children away from dangerous areas in the home. </a:t>
            </a:r>
          </a:p>
          <a:p>
            <a:endParaRPr lang="en-US" dirty="0"/>
          </a:p>
          <a:p>
            <a:r>
              <a:rPr lang="en-US" dirty="0"/>
              <a:t>Baby gates help create safe spaces for play and exploration. </a:t>
            </a:r>
          </a:p>
          <a:p>
            <a:endParaRPr lang="en-US" dirty="0"/>
          </a:p>
          <a:p>
            <a:r>
              <a:rPr lang="en-US" dirty="0"/>
              <a:t>Baby gates can block more than just stairs. They can also protect kids from other hazards like kitchens, bathrooms, stoves, fireplaces, and exercise equipment. </a:t>
            </a:r>
          </a:p>
          <a:p>
            <a:endParaRPr lang="en-US" dirty="0"/>
          </a:p>
          <a:p>
            <a:r>
              <a:rPr lang="en-US" dirty="0"/>
              <a:t>Baby gates can also help keep kids safe from things like holiday decorations that could be dangerous.</a:t>
            </a:r>
          </a:p>
          <a:p>
            <a:endParaRPr lang="en-US" dirty="0"/>
          </a:p>
          <a:p>
            <a:r>
              <a:rPr lang="en-US" dirty="0"/>
              <a:t>Baby gates are designed for use with children from around 6 months to 24 months of age, although this can vary depending on individual developmental milestones and behavior. Review the installation manual and safety warnings for more information.</a:t>
            </a:r>
          </a:p>
          <a:p>
            <a:endParaRPr lang="en-US" dirty="0"/>
          </a:p>
          <a:p>
            <a:r>
              <a:rPr lang="en-US" dirty="0"/>
              <a:t>It's a good idea to install a baby gate as soon as you notice your child starting to move independently and crawl. This approach helps create a safer environment before children become more mobile and adventurous! </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it comes to baby gates, there are two main types to consider: hardware-mounted baby gates and pressure-mounted baby gates. Each type has its own advantages and is suited for different locations. Lets explore! </a:t>
            </a:r>
          </a:p>
          <a:p>
            <a:endParaRPr lang="en-US"/>
          </a:p>
          <a:p>
            <a:r>
              <a:rPr lang="en-US"/>
              <a:t>17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Hardware mounted gates are attached to the wall with screws and are generally more secure, making them ideal for areas where maximum safety is required like the top of stairs.</a:t>
            </a:r>
          </a:p>
          <a:p>
            <a:endParaRPr lang="en-US" dirty="0"/>
          </a:p>
          <a:p>
            <a:r>
              <a:rPr lang="en-US" dirty="0"/>
              <a:t>Because they are firmly anchored into the wall, they can withstand more force, which is especially important as children grow and become more active.</a:t>
            </a:r>
          </a:p>
          <a:p>
            <a:endParaRPr lang="en-US" dirty="0"/>
          </a:p>
          <a:p>
            <a:r>
              <a:rPr lang="en-US" dirty="0"/>
              <a:t>These gates are built for long-term use and can be installed in various locations throughout the home. </a:t>
            </a:r>
          </a:p>
          <a:p>
            <a:endParaRPr lang="en-US" dirty="0"/>
          </a:p>
          <a:p>
            <a:r>
              <a:rPr lang="en-US" dirty="0"/>
              <a:t>Importantly, they are the only type recommended for the top of stairs, as their secure installation increases their safety and reduces the risk of falls.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Pressure mounted baby gates use tension to stay in place, making them easy to install and remove without damaging walls.</a:t>
            </a:r>
          </a:p>
          <a:p>
            <a:endParaRPr lang="en-US" dirty="0"/>
          </a:p>
          <a:p>
            <a:r>
              <a:rPr lang="en-US" dirty="0"/>
              <a:t>They are ideal for same-level areas, such as doorways and between rooms where a temporary barrier is needed. These gates can also be used at the bottom of a staircase.</a:t>
            </a:r>
          </a:p>
          <a:p>
            <a:endParaRPr lang="en-US" dirty="0"/>
          </a:p>
          <a:p>
            <a:r>
              <a:rPr lang="en-US" dirty="0"/>
              <a:t>However, they are not as secure as hardware-mounted gates, so they are not recommended for the top of stairs or areas where a stronger barrier is necessary. Over time, these gates can come loose and be pushed out of place, making them an unsafe choice for the top of the stairs.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In addition to standard baby gates, there are also specialized options available for unique or irregular spaces within your home. These gates are designed to ensure safety in areas that may not be adequately protected by traditional gates. Some examples include:</a:t>
            </a:r>
          </a:p>
          <a:p>
            <a:endParaRPr lang="en-US" dirty="0"/>
          </a:p>
          <a:p>
            <a:r>
              <a:rPr lang="en-US" dirty="0"/>
              <a:t>Uneven staircases: gates that adjust to different heights and angles.</a:t>
            </a:r>
          </a:p>
          <a:p>
            <a:r>
              <a:rPr lang="en-US" dirty="0"/>
              <a:t>Outdoor staircases: weather-resistant gates suitable for outdoor use.</a:t>
            </a:r>
          </a:p>
          <a:p>
            <a:r>
              <a:rPr lang="en-US" dirty="0"/>
              <a:t>Staircases with two railings/bannisters and no wall: gates that can be mounted between railings without needing a wall. </a:t>
            </a:r>
          </a:p>
          <a:p>
            <a:r>
              <a:rPr lang="en-US" dirty="0"/>
              <a:t>Wood stoves and fireplaces : gates that keep children away from these hazards.</a:t>
            </a:r>
          </a:p>
          <a:p>
            <a:r>
              <a:rPr lang="en-US" dirty="0"/>
              <a:t>Wide landings or doorways: extra wide gates that can cover larger openings.</a:t>
            </a:r>
          </a:p>
          <a:p>
            <a:endParaRPr lang="en-US" dirty="0"/>
          </a:p>
          <a:p>
            <a:r>
              <a:rPr lang="en-US" dirty="0"/>
              <a:t>These specialized gates are available at most stores that sell baby gates, both online and in-store to fit the needs of your space.  </a:t>
            </a:r>
          </a:p>
          <a:p>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Before we begin, I would like to take a moment to acknowledge the land we are on. </a:t>
            </a:r>
          </a:p>
          <a:p>
            <a:endParaRPr lang="en-US" dirty="0"/>
          </a:p>
          <a:p>
            <a:r>
              <a:rPr lang="en-US" dirty="0"/>
              <a:t>[Please customize the information on the slide as needed to reflect the specific Indigenous communities and territories relevant to the location you are located]</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As we talk about choosing the right baby gate, it’s important to know that there are national regulations in place to keep these products safe.</a:t>
            </a:r>
          </a:p>
          <a:p>
            <a:endParaRPr lang="en-US" dirty="0"/>
          </a:p>
          <a:p>
            <a:r>
              <a:rPr lang="en-US" dirty="0"/>
              <a:t>Health Canada is responsible for ensuring the safety of items like baby gates. They offer helpful information about product safety, including:</a:t>
            </a:r>
          </a:p>
          <a:p>
            <a:endParaRPr lang="en-US" dirty="0"/>
          </a:p>
          <a:p>
            <a:r>
              <a:rPr lang="en-US" dirty="0"/>
              <a:t>Product recalls: You can check for any recalls on baby gates or other safety products due to safety concerns. This helps you stay informed about any potential risks.</a:t>
            </a:r>
          </a:p>
          <a:p>
            <a:endParaRPr lang="en-US" dirty="0"/>
          </a:p>
          <a:p>
            <a:r>
              <a:rPr lang="en-US" dirty="0"/>
              <a:t>Incident reporting: If a baby gate or other product has caused an injury, you can report it to Health Canada. This feedback helps improve safety for everyone.</a:t>
            </a:r>
          </a:p>
          <a:p>
            <a:endParaRPr lang="en-US" dirty="0"/>
          </a:p>
          <a:p>
            <a:r>
              <a:rPr lang="en-US" dirty="0"/>
              <a:t>You can also register your baby gate with the manufacturer to receive safety and recall updates. Your baby gate will come with a registration card or instructions to register online.</a:t>
            </a:r>
          </a:p>
          <a:p>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Now that we’ve covered the various types of baby gates and their importance, let’s turn our attention to how to install them correctly. Proper installation is key to ensuring that baby gates function effectively and provide the safety you expect. </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Before we move on, I want to share an important reminder: </a:t>
            </a:r>
          </a:p>
          <a:p>
            <a:endParaRPr lang="en-US" dirty="0"/>
          </a:p>
          <a:p>
            <a:r>
              <a:rPr lang="en-US" dirty="0"/>
              <a:t>Always read and follow the instructions and safety warnings that come with your baby gate. Doing this helps prevent injuries and ensures that the gate works safely and effectively for your child.</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Let's take a look at a hardware mounted baby gate being installed.</a:t>
            </a:r>
          </a:p>
          <a:p>
            <a:endParaRPr lang="en-US" dirty="0"/>
          </a:p>
          <a:p>
            <a:r>
              <a:rPr lang="en-US" dirty="0"/>
              <a:t>(Click on the link to show the video of a hardware mounted baby gate being installed) </a:t>
            </a:r>
          </a:p>
          <a:p>
            <a:endParaRPr lang="en-US" dirty="0"/>
          </a:p>
          <a:p>
            <a:r>
              <a:rPr lang="en-US" dirty="0"/>
              <a:t>Link: </a:t>
            </a:r>
            <a:r>
              <a:rPr lang="en-US" dirty="0">
                <a:hlinkClick r:id="rId3"/>
              </a:rPr>
              <a:t>How to Install a Hardware Mounted Baby Gate</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Let's take a look at a pressure mounted baby gate being installed.</a:t>
            </a:r>
          </a:p>
          <a:p>
            <a:endParaRPr lang="en-US" dirty="0"/>
          </a:p>
          <a:p>
            <a:r>
              <a:rPr lang="en-US" dirty="0"/>
              <a:t>(Click on the link to show the video of a pressure mounted baby gate being installed)</a:t>
            </a:r>
          </a:p>
          <a:p>
            <a:endParaRPr lang="en-US" dirty="0"/>
          </a:p>
          <a:p>
            <a:r>
              <a:rPr lang="en-US" dirty="0"/>
              <a:t>Link: </a:t>
            </a:r>
            <a:r>
              <a:rPr lang="en-US" dirty="0">
                <a:hlinkClick r:id="rId3"/>
              </a:rPr>
              <a:t>How to Install a Pressure Mounted Baby Gate</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If you'd like more information, take a look at the Safety At Home: Fall Prevention Guide</a:t>
            </a:r>
          </a:p>
          <a:p>
            <a:endParaRPr lang="en-US" dirty="0"/>
          </a:p>
          <a:p>
            <a:r>
              <a:rPr lang="en-US" dirty="0"/>
              <a:t>The guide includes information on childhood falls, fall prevention, baby gate installation, and using baby gates safely.</a:t>
            </a:r>
          </a:p>
          <a:p>
            <a:endParaRPr lang="en-US" dirty="0"/>
          </a:p>
          <a:p>
            <a:r>
              <a:rPr lang="en-US" dirty="0"/>
              <a:t>(send to families via email)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This presentation was created by Child Safety Link to help prevent falls and promote safety at home.</a:t>
            </a:r>
          </a:p>
          <a:p>
            <a:endParaRPr lang="en-US" dirty="0"/>
          </a:p>
          <a:p>
            <a:r>
              <a:rPr lang="en-US" dirty="0"/>
              <a:t>Child Safety Link’s mission is to reduce the number and severity of unintentional injuries to children and youth in the Maritimes, and Atlantic when appropriate. </a:t>
            </a:r>
          </a:p>
          <a:p>
            <a:endParaRPr lang="en-US" dirty="0"/>
          </a:p>
          <a:p>
            <a:r>
              <a:rPr lang="en-US" dirty="0"/>
              <a:t>Their focus areas include keeping children safe at home (which we’ll cover today), at play, on the road, and at school.</a:t>
            </a:r>
          </a:p>
          <a:p>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Children spend a significant amount of time at home and due to this it is a common place where injuries can occur. </a:t>
            </a:r>
          </a:p>
          <a:p>
            <a:endParaRPr lang="en-US" dirty="0"/>
          </a:p>
          <a:p>
            <a:r>
              <a:rPr lang="en-US" dirty="0"/>
              <a:t>The good news is that many of these injuries can be prevented with the right safety measures in place. One essential tool for keeping children safe at home is baby gates.</a:t>
            </a:r>
          </a:p>
          <a:p>
            <a:endParaRPr lang="en-US" dirty="0"/>
          </a:p>
          <a:p>
            <a:r>
              <a:rPr lang="en-US" dirty="0"/>
              <a:t>In today’s presentation, we will focus on the importance of using baby gates safely. We’ll discuss why they matter, how to install them properly, and how they can protect your child from injury in different areas of your home.</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Before we dive in, I want to start with a question: Have you thought about ways to keep your child safe from falls at home?</a:t>
            </a:r>
          </a:p>
          <a:p>
            <a:endParaRPr lang="en-US" dirty="0"/>
          </a:p>
          <a:p>
            <a:r>
              <a:rPr lang="en-US" dirty="0"/>
              <a:t>Take a moment to think about it, and feel free to share your thoughts.</a:t>
            </a:r>
          </a:p>
          <a:p>
            <a:r>
              <a:rPr lang="en-US" dirty="0"/>
              <a:t>(Pause for responses)</a:t>
            </a:r>
          </a:p>
          <a:p>
            <a:endParaRPr lang="en-US" dirty="0"/>
          </a:p>
          <a:p>
            <a:r>
              <a:rPr lang="en-US" dirty="0"/>
              <a:t>It’s perfectly normal if you haven’t thought much about this yet! With all the exciting milestones your child is reaching—learning to crawl, walk, and explore—it’s natural to focus on their development. You’re not alone in that. Many parents are in the same place, and today we’ll talk about how you can help keep your kids while they continue to grow and explore.</a:t>
            </a:r>
          </a:p>
          <a:p>
            <a:endParaRPr lang="en-US" dirty="0"/>
          </a:p>
          <a:p>
            <a:r>
              <a:rPr lang="en-US" dirty="0"/>
              <a:t>We’ll discuss some ways to reduce the risk of falls while still allowing your child to explore safely. Let’s get started!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Let's begin our first topic – falls. </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You may be wondering, why are child falls an issue? </a:t>
            </a:r>
          </a:p>
          <a:p>
            <a:endParaRPr lang="en-US" dirty="0"/>
          </a:p>
          <a:p>
            <a:r>
              <a:rPr lang="en-US" dirty="0"/>
              <a:t>In Canada, falls are the main reason children under 14 go to the hospital for injuries. As we talk about fall prevention today, it’s important to recognize just how common these incidents can be.</a:t>
            </a:r>
          </a:p>
          <a:p>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In 2018 alone, falls in Atlantic Canada resulted in: </a:t>
            </a:r>
          </a:p>
          <a:p>
            <a:r>
              <a:rPr lang="en-US" dirty="0"/>
              <a:t>354 hospitalizations</a:t>
            </a:r>
          </a:p>
          <a:p>
            <a:r>
              <a:rPr lang="en-US" dirty="0"/>
              <a:t>98 disabilities </a:t>
            </a:r>
          </a:p>
          <a:p>
            <a:r>
              <a:rPr lang="en-US" dirty="0"/>
              <a:t>19,366 visits to the emergency department </a:t>
            </a:r>
          </a:p>
          <a:p>
            <a:r>
              <a:rPr lang="en-US" dirty="0"/>
              <a:t>$52 million in healthcare costs </a:t>
            </a:r>
          </a:p>
          <a:p>
            <a:endParaRPr lang="en-US" dirty="0"/>
          </a:p>
          <a:p>
            <a:r>
              <a:rPr lang="en-US" dirty="0"/>
              <a:t>These numbers are based on the most recent available data. </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As children grow and become more independent, it is normal for them to experience falls while exploring their surroundings. </a:t>
            </a:r>
          </a:p>
          <a:p>
            <a:endParaRPr lang="en-US" dirty="0"/>
          </a:p>
          <a:p>
            <a:r>
              <a:rPr lang="en-US" dirty="0"/>
              <a:t>While most falls result in minor injuries like cuts and bruises, some can cause serious harm that may require hospitalization or even be fatal. </a:t>
            </a:r>
          </a:p>
          <a:p>
            <a:endParaRPr lang="en-US" dirty="0"/>
          </a:p>
          <a:p>
            <a:r>
              <a:rPr lang="en-US" dirty="0"/>
              <a:t>Children are especially vulnerable to injuries due to their small size and on-going development. Their natural curiosity – crawling, tasting, touching – also increases their risk of falls and injury. </a:t>
            </a:r>
          </a:p>
          <a:p>
            <a:endParaRPr lang="en-US" dirty="0"/>
          </a:p>
          <a:p>
            <a:r>
              <a:rPr lang="en-US" dirty="0"/>
              <a:t>This is concerning as serious fall-related injuries, particularly to the head and neck, can lead to lifelong negative health outcomes. </a:t>
            </a:r>
          </a:p>
          <a:p>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7.sv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6.sv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0.sv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2.sv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4.sv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34Hwb1SkKhk"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56.svg"/><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K1g7FsujMGE"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56.svg"/><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7.tmp"/><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65.png"/><Relationship Id="rId3" Type="http://schemas.openxmlformats.org/officeDocument/2006/relationships/image" Target="../media/image59.png"/><Relationship Id="rId7" Type="http://schemas.openxmlformats.org/officeDocument/2006/relationships/image" Target="../media/image18.png"/><Relationship Id="rId12" Type="http://schemas.openxmlformats.org/officeDocument/2006/relationships/image" Target="../media/image64.svg"/><Relationship Id="rId2" Type="http://schemas.openxmlformats.org/officeDocument/2006/relationships/notesSlide" Target="../notesSlides/notesSlide26.xml"/><Relationship Id="rId16" Type="http://schemas.openxmlformats.org/officeDocument/2006/relationships/image" Target="../media/image68.sv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63.png"/><Relationship Id="rId5" Type="http://schemas.openxmlformats.org/officeDocument/2006/relationships/image" Target="../media/image16.png"/><Relationship Id="rId15" Type="http://schemas.openxmlformats.org/officeDocument/2006/relationships/image" Target="../media/image67.png"/><Relationship Id="rId10" Type="http://schemas.openxmlformats.org/officeDocument/2006/relationships/image" Target="../media/image62.svg"/><Relationship Id="rId4" Type="http://schemas.openxmlformats.org/officeDocument/2006/relationships/image" Target="../media/image60.svg"/><Relationship Id="rId9" Type="http://schemas.openxmlformats.org/officeDocument/2006/relationships/image" Target="../media/image61.png"/><Relationship Id="rId14" Type="http://schemas.openxmlformats.org/officeDocument/2006/relationships/image" Target="../media/image66.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0.png"/><Relationship Id="rId10" Type="http://schemas.openxmlformats.org/officeDocument/2006/relationships/image" Target="../media/image20.png"/><Relationship Id="rId4" Type="http://schemas.openxmlformats.org/officeDocument/2006/relationships/image" Target="../media/image15.svg"/><Relationship Id="rId9" Type="http://schemas.openxmlformats.org/officeDocument/2006/relationships/image" Target="../media/image19.sv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335415" cy="10287003"/>
            <a:chOff x="0" y="0"/>
            <a:chExt cx="3113887" cy="13716004"/>
          </a:xfrm>
        </p:grpSpPr>
        <p:sp>
          <p:nvSpPr>
            <p:cNvPr id="3" name="Freeform 3"/>
            <p:cNvSpPr/>
            <p:nvPr/>
          </p:nvSpPr>
          <p:spPr>
            <a:xfrm>
              <a:off x="0" y="0"/>
              <a:ext cx="3113913" cy="13716000"/>
            </a:xfrm>
            <a:custGeom>
              <a:avLst/>
              <a:gdLst/>
              <a:ahLst/>
              <a:cxnLst/>
              <a:rect l="l" t="t" r="r" b="b"/>
              <a:pathLst>
                <a:path w="3113913" h="13716000">
                  <a:moveTo>
                    <a:pt x="0" y="0"/>
                  </a:moveTo>
                  <a:lnTo>
                    <a:pt x="3113913" y="0"/>
                  </a:lnTo>
                  <a:lnTo>
                    <a:pt x="3113913" y="13716000"/>
                  </a:lnTo>
                  <a:lnTo>
                    <a:pt x="0" y="13716000"/>
                  </a:lnTo>
                  <a:close/>
                </a:path>
              </a:pathLst>
            </a:custGeom>
            <a:solidFill>
              <a:srgbClr val="444B5E"/>
            </a:solidFill>
          </p:spPr>
          <p:txBody>
            <a:bodyPr/>
            <a:lstStyle/>
            <a:p>
              <a:endParaRPr lang="en-US"/>
            </a:p>
          </p:txBody>
        </p:sp>
      </p:grpSp>
      <p:grpSp>
        <p:nvGrpSpPr>
          <p:cNvPr id="4" name="Group 4"/>
          <p:cNvGrpSpPr/>
          <p:nvPr/>
        </p:nvGrpSpPr>
        <p:grpSpPr>
          <a:xfrm>
            <a:off x="7403837" y="-74359"/>
            <a:ext cx="15537183" cy="10361359"/>
            <a:chOff x="0" y="0"/>
            <a:chExt cx="20716244" cy="13815145"/>
          </a:xfrm>
        </p:grpSpPr>
        <p:sp>
          <p:nvSpPr>
            <p:cNvPr id="5" name="Freeform 5"/>
            <p:cNvSpPr/>
            <p:nvPr/>
          </p:nvSpPr>
          <p:spPr>
            <a:xfrm>
              <a:off x="0" y="0"/>
              <a:ext cx="20716239" cy="13815188"/>
            </a:xfrm>
            <a:custGeom>
              <a:avLst/>
              <a:gdLst/>
              <a:ahLst/>
              <a:cxnLst/>
              <a:rect l="l" t="t" r="r" b="b"/>
              <a:pathLst>
                <a:path w="20716239" h="13815188">
                  <a:moveTo>
                    <a:pt x="0" y="0"/>
                  </a:moveTo>
                  <a:lnTo>
                    <a:pt x="20716239" y="0"/>
                  </a:lnTo>
                  <a:lnTo>
                    <a:pt x="20716239" y="13815188"/>
                  </a:lnTo>
                  <a:lnTo>
                    <a:pt x="0" y="13815188"/>
                  </a:lnTo>
                  <a:lnTo>
                    <a:pt x="0" y="0"/>
                  </a:lnTo>
                  <a:close/>
                </a:path>
              </a:pathLst>
            </a:custGeom>
            <a:blipFill>
              <a:blip r:embed="rId3"/>
              <a:stretch>
                <a:fillRect l="-15" r="-15"/>
              </a:stretch>
            </a:blipFill>
          </p:spPr>
          <p:txBody>
            <a:bodyPr/>
            <a:lstStyle/>
            <a:p>
              <a:endParaRPr lang="en-US"/>
            </a:p>
          </p:txBody>
        </p:sp>
      </p:grpSp>
      <p:sp>
        <p:nvSpPr>
          <p:cNvPr id="6" name="Freeform 6"/>
          <p:cNvSpPr/>
          <p:nvPr/>
        </p:nvSpPr>
        <p:spPr>
          <a:xfrm>
            <a:off x="2138836" y="0"/>
            <a:ext cx="7834588" cy="10287000"/>
          </a:xfrm>
          <a:custGeom>
            <a:avLst/>
            <a:gdLst/>
            <a:ahLst/>
            <a:cxnLst/>
            <a:rect l="l" t="t" r="r" b="b"/>
            <a:pathLst>
              <a:path w="7834588" h="10287000">
                <a:moveTo>
                  <a:pt x="0" y="0"/>
                </a:moveTo>
                <a:lnTo>
                  <a:pt x="7834588" y="0"/>
                </a:lnTo>
                <a:lnTo>
                  <a:pt x="7834588"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9" name="Group 9"/>
          <p:cNvGrpSpPr/>
          <p:nvPr/>
        </p:nvGrpSpPr>
        <p:grpSpPr>
          <a:xfrm>
            <a:off x="1028700" y="3500995"/>
            <a:ext cx="6375137" cy="2152650"/>
            <a:chOff x="0" y="0"/>
            <a:chExt cx="8500183" cy="2870200"/>
          </a:xfrm>
        </p:grpSpPr>
        <p:sp>
          <p:nvSpPr>
            <p:cNvPr id="10" name="Freeform 10"/>
            <p:cNvSpPr/>
            <p:nvPr/>
          </p:nvSpPr>
          <p:spPr>
            <a:xfrm>
              <a:off x="0" y="0"/>
              <a:ext cx="8500183" cy="2870200"/>
            </a:xfrm>
            <a:custGeom>
              <a:avLst/>
              <a:gdLst/>
              <a:ahLst/>
              <a:cxnLst/>
              <a:rect l="l" t="t" r="r" b="b"/>
              <a:pathLst>
                <a:path w="8500183" h="2870200">
                  <a:moveTo>
                    <a:pt x="0" y="0"/>
                  </a:moveTo>
                  <a:lnTo>
                    <a:pt x="8500183" y="0"/>
                  </a:lnTo>
                  <a:lnTo>
                    <a:pt x="8500183" y="2870200"/>
                  </a:lnTo>
                  <a:lnTo>
                    <a:pt x="0" y="2870200"/>
                  </a:lnTo>
                  <a:close/>
                </a:path>
              </a:pathLst>
            </a:custGeom>
            <a:solidFill>
              <a:srgbClr val="000000">
                <a:alpha val="0"/>
              </a:srgbClr>
            </a:solidFill>
          </p:spPr>
          <p:txBody>
            <a:bodyPr/>
            <a:lstStyle/>
            <a:p>
              <a:endParaRPr lang="en-US"/>
            </a:p>
          </p:txBody>
        </p:sp>
        <p:sp>
          <p:nvSpPr>
            <p:cNvPr id="11" name="TextBox 11"/>
            <p:cNvSpPr txBox="1"/>
            <p:nvPr/>
          </p:nvSpPr>
          <p:spPr>
            <a:xfrm>
              <a:off x="0" y="57150"/>
              <a:ext cx="8500183" cy="2813050"/>
            </a:xfrm>
            <a:prstGeom prst="rect">
              <a:avLst/>
            </a:prstGeom>
          </p:spPr>
          <p:txBody>
            <a:bodyPr lIns="0" tIns="0" rIns="0" bIns="0" rtlCol="0" anchor="t"/>
            <a:lstStyle/>
            <a:p>
              <a:pPr algn="l">
                <a:lnSpc>
                  <a:spcPts val="8400"/>
                </a:lnSpc>
              </a:pPr>
              <a:r>
                <a:rPr lang="en-US" sz="7500">
                  <a:solidFill>
                    <a:srgbClr val="89C3CB"/>
                  </a:solidFill>
                  <a:latin typeface="League Spartan"/>
                  <a:ea typeface="League Spartan"/>
                  <a:cs typeface="League Spartan"/>
                  <a:sym typeface="League Spartan"/>
                </a:rPr>
                <a:t>Child Fall Prevention</a:t>
              </a:r>
            </a:p>
          </p:txBody>
        </p:sp>
      </p:grpSp>
      <p:sp>
        <p:nvSpPr>
          <p:cNvPr id="14" name="TextBox 14"/>
          <p:cNvSpPr txBox="1"/>
          <p:nvPr/>
        </p:nvSpPr>
        <p:spPr>
          <a:xfrm>
            <a:off x="3094986" y="537621"/>
            <a:ext cx="4308851" cy="371951"/>
          </a:xfrm>
          <a:prstGeom prst="rect">
            <a:avLst/>
          </a:prstGeom>
        </p:spPr>
        <p:txBody>
          <a:bodyPr lIns="0" tIns="0" rIns="0" bIns="0" rtlCol="0" anchor="t"/>
          <a:lstStyle/>
          <a:p>
            <a:pPr algn="l">
              <a:lnSpc>
                <a:spcPts val="3090"/>
              </a:lnSpc>
            </a:pPr>
            <a:endParaRPr lang="en-US" sz="3000" dirty="0">
              <a:solidFill>
                <a:srgbClr val="FFFFFF"/>
              </a:solidFill>
              <a:latin typeface="League Spartan"/>
              <a:ea typeface="League Spartan"/>
              <a:cs typeface="League Spartan"/>
              <a:sym typeface="League Spartan"/>
            </a:endParaRPr>
          </a:p>
        </p:txBody>
      </p:sp>
      <p:grpSp>
        <p:nvGrpSpPr>
          <p:cNvPr id="15" name="Group 15"/>
          <p:cNvGrpSpPr/>
          <p:nvPr/>
        </p:nvGrpSpPr>
        <p:grpSpPr>
          <a:xfrm>
            <a:off x="1167708" y="5891349"/>
            <a:ext cx="5944036" cy="395986"/>
            <a:chOff x="0" y="0"/>
            <a:chExt cx="7925381" cy="527981"/>
          </a:xfrm>
        </p:grpSpPr>
        <p:sp>
          <p:nvSpPr>
            <p:cNvPr id="16" name="Freeform 16"/>
            <p:cNvSpPr/>
            <p:nvPr/>
          </p:nvSpPr>
          <p:spPr>
            <a:xfrm>
              <a:off x="0" y="0"/>
              <a:ext cx="7925381" cy="527981"/>
            </a:xfrm>
            <a:custGeom>
              <a:avLst/>
              <a:gdLst/>
              <a:ahLst/>
              <a:cxnLst/>
              <a:rect l="l" t="t" r="r" b="b"/>
              <a:pathLst>
                <a:path w="7925381" h="527981">
                  <a:moveTo>
                    <a:pt x="0" y="0"/>
                  </a:moveTo>
                  <a:lnTo>
                    <a:pt x="7925381" y="0"/>
                  </a:lnTo>
                  <a:lnTo>
                    <a:pt x="7925381" y="527981"/>
                  </a:lnTo>
                  <a:lnTo>
                    <a:pt x="0" y="527981"/>
                  </a:lnTo>
                  <a:close/>
                </a:path>
              </a:pathLst>
            </a:custGeom>
            <a:solidFill>
              <a:srgbClr val="000000">
                <a:alpha val="0"/>
              </a:srgbClr>
            </a:solidFill>
          </p:spPr>
          <p:txBody>
            <a:bodyPr/>
            <a:lstStyle/>
            <a:p>
              <a:endParaRPr lang="en-US"/>
            </a:p>
          </p:txBody>
        </p:sp>
        <p:sp>
          <p:nvSpPr>
            <p:cNvPr id="17" name="TextBox 17"/>
            <p:cNvSpPr txBox="1"/>
            <p:nvPr/>
          </p:nvSpPr>
          <p:spPr>
            <a:xfrm>
              <a:off x="0" y="38100"/>
              <a:ext cx="7925381" cy="489881"/>
            </a:xfrm>
            <a:prstGeom prst="rect">
              <a:avLst/>
            </a:prstGeom>
          </p:spPr>
          <p:txBody>
            <a:bodyPr lIns="0" tIns="0" rIns="0" bIns="0" rtlCol="0" anchor="t"/>
            <a:lstStyle/>
            <a:p>
              <a:pPr algn="l">
                <a:lnSpc>
                  <a:spcPts val="2985"/>
                </a:lnSpc>
              </a:pPr>
              <a:r>
                <a:rPr lang="en-US" sz="2899" b="1" spc="98">
                  <a:solidFill>
                    <a:srgbClr val="FFFFFF"/>
                  </a:solidFill>
                  <a:latin typeface="Arimo Bold"/>
                  <a:ea typeface="Arimo Bold"/>
                  <a:cs typeface="Arimo Bold"/>
                  <a:sym typeface="Arimo Bold"/>
                </a:rPr>
                <a:t>A Focus on Baby Gates</a:t>
              </a:r>
            </a:p>
          </p:txBody>
        </p:sp>
      </p:grpSp>
      <p:grpSp>
        <p:nvGrpSpPr>
          <p:cNvPr id="18" name="Group 18"/>
          <p:cNvGrpSpPr/>
          <p:nvPr/>
        </p:nvGrpSpPr>
        <p:grpSpPr>
          <a:xfrm>
            <a:off x="180989" y="9744230"/>
            <a:ext cx="4308851" cy="339725"/>
            <a:chOff x="0" y="0"/>
            <a:chExt cx="5745135" cy="452967"/>
          </a:xfrm>
        </p:grpSpPr>
        <p:sp>
          <p:nvSpPr>
            <p:cNvPr id="19" name="Freeform 19"/>
            <p:cNvSpPr/>
            <p:nvPr/>
          </p:nvSpPr>
          <p:spPr>
            <a:xfrm>
              <a:off x="0" y="0"/>
              <a:ext cx="5745135" cy="452967"/>
            </a:xfrm>
            <a:custGeom>
              <a:avLst/>
              <a:gdLst/>
              <a:ahLst/>
              <a:cxnLst/>
              <a:rect l="l" t="t" r="r" b="b"/>
              <a:pathLst>
                <a:path w="5745135" h="452967">
                  <a:moveTo>
                    <a:pt x="0" y="0"/>
                  </a:moveTo>
                  <a:lnTo>
                    <a:pt x="5745135" y="0"/>
                  </a:lnTo>
                  <a:lnTo>
                    <a:pt x="5745135" y="452967"/>
                  </a:lnTo>
                  <a:lnTo>
                    <a:pt x="0" y="452967"/>
                  </a:lnTo>
                  <a:close/>
                </a:path>
              </a:pathLst>
            </a:custGeom>
            <a:solidFill>
              <a:srgbClr val="000000">
                <a:alpha val="0"/>
              </a:srgbClr>
            </a:solidFill>
          </p:spPr>
          <p:txBody>
            <a:bodyPr/>
            <a:lstStyle/>
            <a:p>
              <a:endParaRPr lang="en-US" dirty="0"/>
            </a:p>
          </p:txBody>
        </p:sp>
        <p:sp>
          <p:nvSpPr>
            <p:cNvPr id="20" name="TextBox 20"/>
            <p:cNvSpPr txBox="1"/>
            <p:nvPr/>
          </p:nvSpPr>
          <p:spPr>
            <a:xfrm>
              <a:off x="0" y="38100"/>
              <a:ext cx="5745135" cy="414867"/>
            </a:xfrm>
            <a:prstGeom prst="rect">
              <a:avLst/>
            </a:prstGeom>
          </p:spPr>
          <p:txBody>
            <a:bodyPr lIns="0" tIns="0" rIns="0" bIns="0" rtlCol="0" anchor="t"/>
            <a:lstStyle/>
            <a:p>
              <a:pPr algn="l">
                <a:lnSpc>
                  <a:spcPts val="2574"/>
                </a:lnSpc>
              </a:pPr>
              <a:r>
                <a:rPr lang="en-US" sz="2499" dirty="0">
                  <a:solidFill>
                    <a:srgbClr val="FFFFFF"/>
                  </a:solidFill>
                  <a:latin typeface="League Spartan"/>
                  <a:ea typeface="League Spartan"/>
                  <a:cs typeface="League Spartan"/>
                  <a:sym typeface="League Spartan"/>
                </a:rPr>
                <a:t>November 2025</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148497" y="2958116"/>
            <a:ext cx="3411339" cy="3044620"/>
            <a:chOff x="0" y="0"/>
            <a:chExt cx="4548452" cy="4059493"/>
          </a:xfrm>
        </p:grpSpPr>
        <p:sp>
          <p:nvSpPr>
            <p:cNvPr id="3" name="Freeform 3"/>
            <p:cNvSpPr/>
            <p:nvPr/>
          </p:nvSpPr>
          <p:spPr>
            <a:xfrm>
              <a:off x="0" y="0"/>
              <a:ext cx="4548505" cy="4059555"/>
            </a:xfrm>
            <a:custGeom>
              <a:avLst/>
              <a:gdLst/>
              <a:ahLst/>
              <a:cxnLst/>
              <a:rect l="l" t="t" r="r" b="b"/>
              <a:pathLst>
                <a:path w="4548505" h="4059555">
                  <a:moveTo>
                    <a:pt x="0" y="0"/>
                  </a:moveTo>
                  <a:lnTo>
                    <a:pt x="4548505" y="0"/>
                  </a:lnTo>
                  <a:lnTo>
                    <a:pt x="4548505" y="4059555"/>
                  </a:lnTo>
                  <a:lnTo>
                    <a:pt x="0" y="4059555"/>
                  </a:lnTo>
                  <a:lnTo>
                    <a:pt x="0" y="0"/>
                  </a:lnTo>
                  <a:close/>
                </a:path>
              </a:pathLst>
            </a:custGeom>
            <a:blipFill>
              <a:blip r:embed="rId3"/>
              <a:stretch>
                <a:fillRect t="-9" r="1" b="-8"/>
              </a:stretch>
            </a:blipFill>
          </p:spPr>
          <p:txBody>
            <a:bodyPr/>
            <a:lstStyle/>
            <a:p>
              <a:endParaRPr lang="en-US"/>
            </a:p>
          </p:txBody>
        </p:sp>
      </p:grpSp>
      <p:sp>
        <p:nvSpPr>
          <p:cNvPr id="4" name="Freeform 4"/>
          <p:cNvSpPr/>
          <p:nvPr/>
        </p:nvSpPr>
        <p:spPr>
          <a:xfrm>
            <a:off x="3880638" y="3250753"/>
            <a:ext cx="3199981" cy="2751984"/>
          </a:xfrm>
          <a:custGeom>
            <a:avLst/>
            <a:gdLst/>
            <a:ahLst/>
            <a:cxnLst/>
            <a:rect l="l" t="t" r="r" b="b"/>
            <a:pathLst>
              <a:path w="3199981" h="2751984">
                <a:moveTo>
                  <a:pt x="0" y="0"/>
                </a:moveTo>
                <a:lnTo>
                  <a:pt x="3199981" y="0"/>
                </a:lnTo>
                <a:lnTo>
                  <a:pt x="3199981" y="2751984"/>
                </a:lnTo>
                <a:lnTo>
                  <a:pt x="0" y="2751984"/>
                </a:lnTo>
                <a:lnTo>
                  <a:pt x="0" y="0"/>
                </a:lnTo>
                <a:close/>
              </a:path>
            </a:pathLst>
          </a:custGeom>
          <a:blipFill>
            <a:blip r:embed="rId4">
              <a:extLst>
                <a:ext uri="{96DAC541-7B7A-43D3-8B79-37D633B846F1}">
                  <asvg:svgBlip xmlns:asvg="http://schemas.microsoft.com/office/drawing/2016/SVG/main" r:embed="rId5"/>
                </a:ext>
              </a:extLst>
            </a:blip>
            <a:stretch>
              <a:fillRect l="-1034" r="-1034"/>
            </a:stretch>
          </a:blipFill>
        </p:spPr>
        <p:txBody>
          <a:bodyPr/>
          <a:lstStyle/>
          <a:p>
            <a:endParaRPr lang="en-US"/>
          </a:p>
        </p:txBody>
      </p:sp>
      <p:grpSp>
        <p:nvGrpSpPr>
          <p:cNvPr id="5" name="Group 5"/>
          <p:cNvGrpSpPr/>
          <p:nvPr/>
        </p:nvGrpSpPr>
        <p:grpSpPr>
          <a:xfrm>
            <a:off x="1028700" y="1076325"/>
            <a:ext cx="8903858" cy="972947"/>
            <a:chOff x="0" y="0"/>
            <a:chExt cx="11871811" cy="1297263"/>
          </a:xfrm>
        </p:grpSpPr>
        <p:sp>
          <p:nvSpPr>
            <p:cNvPr id="6" name="Freeform 6"/>
            <p:cNvSpPr/>
            <p:nvPr/>
          </p:nvSpPr>
          <p:spPr>
            <a:xfrm>
              <a:off x="0" y="0"/>
              <a:ext cx="11871811" cy="1297263"/>
            </a:xfrm>
            <a:custGeom>
              <a:avLst/>
              <a:gdLst/>
              <a:ahLst/>
              <a:cxnLst/>
              <a:rect l="l" t="t" r="r" b="b"/>
              <a:pathLst>
                <a:path w="11871811" h="1297263">
                  <a:moveTo>
                    <a:pt x="0" y="0"/>
                  </a:moveTo>
                  <a:lnTo>
                    <a:pt x="11871811" y="0"/>
                  </a:lnTo>
                  <a:lnTo>
                    <a:pt x="11871811" y="1297263"/>
                  </a:lnTo>
                  <a:lnTo>
                    <a:pt x="0" y="1297263"/>
                  </a:lnTo>
                  <a:close/>
                </a:path>
              </a:pathLst>
            </a:custGeom>
            <a:solidFill>
              <a:srgbClr val="000000">
                <a:alpha val="0"/>
              </a:srgbClr>
            </a:solidFill>
          </p:spPr>
          <p:txBody>
            <a:bodyPr/>
            <a:lstStyle/>
            <a:p>
              <a:endParaRPr lang="en-US"/>
            </a:p>
          </p:txBody>
        </p:sp>
        <p:sp>
          <p:nvSpPr>
            <p:cNvPr id="7" name="TextBox 7"/>
            <p:cNvSpPr txBox="1"/>
            <p:nvPr/>
          </p:nvSpPr>
          <p:spPr>
            <a:xfrm>
              <a:off x="0" y="47625"/>
              <a:ext cx="11871811" cy="1249638"/>
            </a:xfrm>
            <a:prstGeom prst="rect">
              <a:avLst/>
            </a:prstGeom>
          </p:spPr>
          <p:txBody>
            <a:bodyPr lIns="0" tIns="0" rIns="0" bIns="0" rtlCol="0" anchor="t"/>
            <a:lstStyle/>
            <a:p>
              <a:pPr algn="l">
                <a:lnSpc>
                  <a:spcPts val="7503"/>
                </a:lnSpc>
              </a:pPr>
              <a:r>
                <a:rPr lang="en-US" sz="6698">
                  <a:solidFill>
                    <a:srgbClr val="444B5E"/>
                  </a:solidFill>
                  <a:latin typeface="League Spartan"/>
                  <a:ea typeface="League Spartan"/>
                  <a:cs typeface="League Spartan"/>
                  <a:sym typeface="League Spartan"/>
                </a:rPr>
                <a:t>Risks and Hazards</a:t>
              </a:r>
            </a:p>
          </p:txBody>
        </p:sp>
      </p:grpSp>
      <p:grpSp>
        <p:nvGrpSpPr>
          <p:cNvPr id="8" name="Group 8"/>
          <p:cNvGrpSpPr/>
          <p:nvPr/>
        </p:nvGrpSpPr>
        <p:grpSpPr>
          <a:xfrm>
            <a:off x="4901191" y="6375830"/>
            <a:ext cx="1158875" cy="678815"/>
            <a:chOff x="0" y="-35560"/>
            <a:chExt cx="1545167" cy="905087"/>
          </a:xfrm>
        </p:grpSpPr>
        <p:sp>
          <p:nvSpPr>
            <p:cNvPr id="9" name="Freeform 9"/>
            <p:cNvSpPr/>
            <p:nvPr/>
          </p:nvSpPr>
          <p:spPr>
            <a:xfrm>
              <a:off x="0" y="0"/>
              <a:ext cx="1057487" cy="808567"/>
            </a:xfrm>
            <a:custGeom>
              <a:avLst/>
              <a:gdLst/>
              <a:ahLst/>
              <a:cxnLst/>
              <a:rect l="l" t="t" r="r" b="b"/>
              <a:pathLst>
                <a:path w="1057487" h="808567">
                  <a:moveTo>
                    <a:pt x="0" y="0"/>
                  </a:moveTo>
                  <a:lnTo>
                    <a:pt x="1057487" y="0"/>
                  </a:lnTo>
                  <a:lnTo>
                    <a:pt x="1057487" y="808567"/>
                  </a:lnTo>
                  <a:lnTo>
                    <a:pt x="0" y="808567"/>
                  </a:lnTo>
                  <a:close/>
                </a:path>
              </a:pathLst>
            </a:custGeom>
            <a:solidFill>
              <a:srgbClr val="000000">
                <a:alpha val="0"/>
              </a:srgbClr>
            </a:solidFill>
          </p:spPr>
          <p:txBody>
            <a:bodyPr/>
            <a:lstStyle/>
            <a:p>
              <a:endParaRPr lang="en-US"/>
            </a:p>
          </p:txBody>
        </p:sp>
        <p:sp>
          <p:nvSpPr>
            <p:cNvPr id="10" name="TextBox 10"/>
            <p:cNvSpPr txBox="1"/>
            <p:nvPr/>
          </p:nvSpPr>
          <p:spPr>
            <a:xfrm>
              <a:off x="0" y="-35560"/>
              <a:ext cx="1545167" cy="905087"/>
            </a:xfrm>
            <a:prstGeom prst="rect">
              <a:avLst/>
            </a:prstGeom>
          </p:spPr>
          <p:txBody>
            <a:bodyPr lIns="0" tIns="0" rIns="0" bIns="0" rtlCol="0" anchor="t"/>
            <a:lstStyle/>
            <a:p>
              <a:pPr algn="ctr">
                <a:lnSpc>
                  <a:spcPts val="4900"/>
                </a:lnSpc>
              </a:pPr>
              <a:r>
                <a:rPr lang="en-US" sz="3500" b="1">
                  <a:solidFill>
                    <a:srgbClr val="444B5E"/>
                  </a:solidFill>
                  <a:latin typeface="PT Sans Bold"/>
                  <a:ea typeface="PT Sans Bold"/>
                  <a:cs typeface="PT Sans Bold"/>
                  <a:sym typeface="PT Sans Bold"/>
                </a:rPr>
                <a:t>Risk</a:t>
              </a:r>
            </a:p>
          </p:txBody>
        </p:sp>
      </p:grpSp>
      <p:grpSp>
        <p:nvGrpSpPr>
          <p:cNvPr id="11" name="Group 11"/>
          <p:cNvGrpSpPr/>
          <p:nvPr/>
        </p:nvGrpSpPr>
        <p:grpSpPr>
          <a:xfrm>
            <a:off x="1649075" y="7067550"/>
            <a:ext cx="7477399" cy="2329815"/>
            <a:chOff x="0" y="0"/>
            <a:chExt cx="9969865" cy="3106420"/>
          </a:xfrm>
        </p:grpSpPr>
        <p:sp>
          <p:nvSpPr>
            <p:cNvPr id="12" name="Freeform 12"/>
            <p:cNvSpPr/>
            <p:nvPr/>
          </p:nvSpPr>
          <p:spPr>
            <a:xfrm>
              <a:off x="0" y="0"/>
              <a:ext cx="9969865" cy="3106420"/>
            </a:xfrm>
            <a:custGeom>
              <a:avLst/>
              <a:gdLst/>
              <a:ahLst/>
              <a:cxnLst/>
              <a:rect l="l" t="t" r="r" b="b"/>
              <a:pathLst>
                <a:path w="9969865" h="3106420">
                  <a:moveTo>
                    <a:pt x="0" y="0"/>
                  </a:moveTo>
                  <a:lnTo>
                    <a:pt x="9969865" y="0"/>
                  </a:lnTo>
                  <a:lnTo>
                    <a:pt x="9969865" y="3106420"/>
                  </a:lnTo>
                  <a:lnTo>
                    <a:pt x="0" y="3106420"/>
                  </a:lnTo>
                  <a:close/>
                </a:path>
              </a:pathLst>
            </a:custGeom>
            <a:solidFill>
              <a:srgbClr val="000000">
                <a:alpha val="0"/>
              </a:srgbClr>
            </a:solidFill>
          </p:spPr>
          <p:txBody>
            <a:bodyPr/>
            <a:lstStyle/>
            <a:p>
              <a:endParaRPr lang="en-US"/>
            </a:p>
          </p:txBody>
        </p:sp>
        <p:sp>
          <p:nvSpPr>
            <p:cNvPr id="13" name="TextBox 13"/>
            <p:cNvSpPr txBox="1"/>
            <p:nvPr/>
          </p:nvSpPr>
          <p:spPr>
            <a:xfrm>
              <a:off x="0" y="-133350"/>
              <a:ext cx="9969865" cy="3239770"/>
            </a:xfrm>
            <a:prstGeom prst="rect">
              <a:avLst/>
            </a:prstGeom>
          </p:spPr>
          <p:txBody>
            <a:bodyPr lIns="0" tIns="0" rIns="0" bIns="0" rtlCol="0" anchor="t"/>
            <a:lstStyle/>
            <a:p>
              <a:pPr algn="ctr">
                <a:lnSpc>
                  <a:spcPts val="4618"/>
                </a:lnSpc>
              </a:pPr>
              <a:r>
                <a:rPr lang="en-US" sz="3250" dirty="0">
                  <a:solidFill>
                    <a:srgbClr val="444B5E"/>
                  </a:solidFill>
                  <a:latin typeface="Calibri"/>
                  <a:ea typeface="Calibri (MS)"/>
                  <a:cs typeface="Calibri (MS)"/>
                  <a:sym typeface="Calibri (MS)"/>
                </a:rPr>
                <a:t>A challenge that a child can recognize and decide how to handle based on</a:t>
              </a:r>
              <a:endParaRPr lang="en-US" sz="3250" dirty="0">
                <a:solidFill>
                  <a:srgbClr val="444B5E"/>
                </a:solidFill>
                <a:latin typeface="Calibri"/>
                <a:ea typeface="Calibri (MS)"/>
                <a:cs typeface="Calibri (MS)"/>
              </a:endParaRPr>
            </a:p>
            <a:p>
              <a:pPr algn="ctr">
                <a:lnSpc>
                  <a:spcPts val="4618"/>
                </a:lnSpc>
              </a:pPr>
              <a:r>
                <a:rPr lang="en-US" sz="3250" dirty="0">
                  <a:solidFill>
                    <a:srgbClr val="444B5E"/>
                  </a:solidFill>
                  <a:latin typeface="Calibri"/>
                  <a:ea typeface="Calibri (MS)"/>
                  <a:cs typeface="Calibri (MS)"/>
                  <a:sym typeface="Calibri (MS)"/>
                </a:rPr>
                <a:t> their skills.</a:t>
              </a:r>
              <a:endParaRPr lang="en-US" sz="3250" dirty="0">
                <a:solidFill>
                  <a:srgbClr val="444B5E"/>
                </a:solidFill>
                <a:latin typeface="Calibri"/>
                <a:ea typeface="Calibri (MS)"/>
                <a:cs typeface="Calibri (MS)"/>
              </a:endParaRPr>
            </a:p>
            <a:p>
              <a:pPr algn="ctr">
                <a:lnSpc>
                  <a:spcPts val="4200"/>
                </a:lnSpc>
              </a:pPr>
              <a:endParaRPr lang="en-US" sz="3298">
                <a:solidFill>
                  <a:srgbClr val="444B5E"/>
                </a:solidFill>
                <a:latin typeface="Calibri (MS)"/>
                <a:ea typeface="Calibri (MS)"/>
                <a:cs typeface="Calibri (MS)"/>
                <a:sym typeface="Calibri (MS)"/>
              </a:endParaRPr>
            </a:p>
          </p:txBody>
        </p:sp>
      </p:grpSp>
      <p:grpSp>
        <p:nvGrpSpPr>
          <p:cNvPr id="14" name="Group 14"/>
          <p:cNvGrpSpPr/>
          <p:nvPr/>
        </p:nvGrpSpPr>
        <p:grpSpPr>
          <a:xfrm>
            <a:off x="12189401" y="6375830"/>
            <a:ext cx="1634331" cy="678815"/>
            <a:chOff x="0" y="-15240"/>
            <a:chExt cx="2179108" cy="905087"/>
          </a:xfrm>
        </p:grpSpPr>
        <p:sp>
          <p:nvSpPr>
            <p:cNvPr id="15" name="Freeform 15"/>
            <p:cNvSpPr/>
            <p:nvPr/>
          </p:nvSpPr>
          <p:spPr>
            <a:xfrm>
              <a:off x="0" y="0"/>
              <a:ext cx="1772708" cy="808567"/>
            </a:xfrm>
            <a:custGeom>
              <a:avLst/>
              <a:gdLst/>
              <a:ahLst/>
              <a:cxnLst/>
              <a:rect l="l" t="t" r="r" b="b"/>
              <a:pathLst>
                <a:path w="1772708" h="808567">
                  <a:moveTo>
                    <a:pt x="0" y="0"/>
                  </a:moveTo>
                  <a:lnTo>
                    <a:pt x="1772708" y="0"/>
                  </a:lnTo>
                  <a:lnTo>
                    <a:pt x="1772708" y="808567"/>
                  </a:lnTo>
                  <a:lnTo>
                    <a:pt x="0" y="808567"/>
                  </a:lnTo>
                  <a:close/>
                </a:path>
              </a:pathLst>
            </a:custGeom>
            <a:solidFill>
              <a:srgbClr val="000000">
                <a:alpha val="0"/>
              </a:srgbClr>
            </a:solidFill>
          </p:spPr>
          <p:txBody>
            <a:bodyPr/>
            <a:lstStyle/>
            <a:p>
              <a:endParaRPr lang="en-US"/>
            </a:p>
          </p:txBody>
        </p:sp>
        <p:sp>
          <p:nvSpPr>
            <p:cNvPr id="16" name="TextBox 16"/>
            <p:cNvSpPr txBox="1"/>
            <p:nvPr/>
          </p:nvSpPr>
          <p:spPr>
            <a:xfrm>
              <a:off x="0" y="-15240"/>
              <a:ext cx="2179108" cy="905087"/>
            </a:xfrm>
            <a:prstGeom prst="rect">
              <a:avLst/>
            </a:prstGeom>
          </p:spPr>
          <p:txBody>
            <a:bodyPr lIns="0" tIns="0" rIns="0" bIns="0" rtlCol="0" anchor="t"/>
            <a:lstStyle/>
            <a:p>
              <a:pPr algn="ctr">
                <a:lnSpc>
                  <a:spcPts val="4900"/>
                </a:lnSpc>
              </a:pPr>
              <a:r>
                <a:rPr lang="en-US" sz="3500" b="1">
                  <a:solidFill>
                    <a:srgbClr val="444B5E"/>
                  </a:solidFill>
                  <a:latin typeface="PT Sans Bold"/>
                  <a:ea typeface="PT Sans Bold"/>
                  <a:cs typeface="PT Sans Bold"/>
                  <a:sym typeface="PT Sans Bold"/>
                </a:rPr>
                <a:t>Hazard</a:t>
              </a:r>
            </a:p>
          </p:txBody>
        </p:sp>
      </p:grpSp>
      <p:grpSp>
        <p:nvGrpSpPr>
          <p:cNvPr id="17" name="Group 17"/>
          <p:cNvGrpSpPr/>
          <p:nvPr/>
        </p:nvGrpSpPr>
        <p:grpSpPr>
          <a:xfrm>
            <a:off x="9932558" y="7067550"/>
            <a:ext cx="5843217" cy="1792605"/>
            <a:chOff x="0" y="0"/>
            <a:chExt cx="7790956" cy="2390140"/>
          </a:xfrm>
        </p:grpSpPr>
        <p:sp>
          <p:nvSpPr>
            <p:cNvPr id="18" name="Freeform 18"/>
            <p:cNvSpPr/>
            <p:nvPr/>
          </p:nvSpPr>
          <p:spPr>
            <a:xfrm>
              <a:off x="0" y="0"/>
              <a:ext cx="7790956" cy="2390140"/>
            </a:xfrm>
            <a:custGeom>
              <a:avLst/>
              <a:gdLst/>
              <a:ahLst/>
              <a:cxnLst/>
              <a:rect l="l" t="t" r="r" b="b"/>
              <a:pathLst>
                <a:path w="7790956" h="2390140">
                  <a:moveTo>
                    <a:pt x="0" y="0"/>
                  </a:moveTo>
                  <a:lnTo>
                    <a:pt x="7790956" y="0"/>
                  </a:lnTo>
                  <a:lnTo>
                    <a:pt x="7790956" y="2390140"/>
                  </a:lnTo>
                  <a:lnTo>
                    <a:pt x="0" y="2390140"/>
                  </a:lnTo>
                  <a:close/>
                </a:path>
              </a:pathLst>
            </a:custGeom>
            <a:solidFill>
              <a:srgbClr val="000000">
                <a:alpha val="0"/>
              </a:srgbClr>
            </a:solidFill>
          </p:spPr>
          <p:txBody>
            <a:bodyPr/>
            <a:lstStyle/>
            <a:p>
              <a:endParaRPr lang="en-US"/>
            </a:p>
          </p:txBody>
        </p:sp>
        <p:sp>
          <p:nvSpPr>
            <p:cNvPr id="19" name="TextBox 19"/>
            <p:cNvSpPr txBox="1"/>
            <p:nvPr/>
          </p:nvSpPr>
          <p:spPr>
            <a:xfrm>
              <a:off x="0" y="-133350"/>
              <a:ext cx="7790956" cy="2523490"/>
            </a:xfrm>
            <a:prstGeom prst="rect">
              <a:avLst/>
            </a:prstGeom>
          </p:spPr>
          <p:txBody>
            <a:bodyPr lIns="0" tIns="0" rIns="0" bIns="0" rtlCol="0" anchor="t"/>
            <a:lstStyle/>
            <a:p>
              <a:pPr algn="ctr">
                <a:lnSpc>
                  <a:spcPts val="4618"/>
                </a:lnSpc>
              </a:pPr>
              <a:r>
                <a:rPr lang="en-US" sz="3250" dirty="0">
                  <a:solidFill>
                    <a:srgbClr val="444B5E"/>
                  </a:solidFill>
                  <a:latin typeface="Calibri"/>
                  <a:ea typeface="Calibri (MS)"/>
                  <a:cs typeface="Calibri (MS)"/>
                  <a:sym typeface="Calibri (MS)"/>
                </a:rPr>
                <a:t>A danger that a child cannot recognize or handle safely. </a:t>
              </a:r>
            </a:p>
            <a:p>
              <a:pPr algn="ctr">
                <a:lnSpc>
                  <a:spcPts val="4618"/>
                </a:lnSpc>
              </a:pPr>
              <a:endParaRPr lang="en-US" sz="3298">
                <a:solidFill>
                  <a:srgbClr val="444B5E"/>
                </a:solidFill>
                <a:latin typeface="Calibri (MS)"/>
                <a:ea typeface="Calibri (MS)"/>
                <a:cs typeface="Calibri (MS)"/>
                <a:sym typeface="Calibri (MS)"/>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76325"/>
            <a:ext cx="7718151" cy="972947"/>
            <a:chOff x="0" y="0"/>
            <a:chExt cx="10290868" cy="1297263"/>
          </a:xfrm>
        </p:grpSpPr>
        <p:sp>
          <p:nvSpPr>
            <p:cNvPr id="3" name="Freeform 3"/>
            <p:cNvSpPr/>
            <p:nvPr/>
          </p:nvSpPr>
          <p:spPr>
            <a:xfrm>
              <a:off x="0" y="0"/>
              <a:ext cx="10290868" cy="1297263"/>
            </a:xfrm>
            <a:custGeom>
              <a:avLst/>
              <a:gdLst/>
              <a:ahLst/>
              <a:cxnLst/>
              <a:rect l="l" t="t" r="r" b="b"/>
              <a:pathLst>
                <a:path w="10290868" h="1297263">
                  <a:moveTo>
                    <a:pt x="0" y="0"/>
                  </a:moveTo>
                  <a:lnTo>
                    <a:pt x="10290868" y="0"/>
                  </a:lnTo>
                  <a:lnTo>
                    <a:pt x="10290868" y="1297263"/>
                  </a:lnTo>
                  <a:lnTo>
                    <a:pt x="0" y="1297263"/>
                  </a:lnTo>
                  <a:close/>
                </a:path>
              </a:pathLst>
            </a:custGeom>
            <a:solidFill>
              <a:srgbClr val="000000">
                <a:alpha val="0"/>
              </a:srgbClr>
            </a:solidFill>
          </p:spPr>
          <p:txBody>
            <a:bodyPr/>
            <a:lstStyle/>
            <a:p>
              <a:endParaRPr lang="en-US"/>
            </a:p>
          </p:txBody>
        </p:sp>
        <p:sp>
          <p:nvSpPr>
            <p:cNvPr id="4" name="TextBox 4"/>
            <p:cNvSpPr txBox="1"/>
            <p:nvPr/>
          </p:nvSpPr>
          <p:spPr>
            <a:xfrm>
              <a:off x="0" y="47625"/>
              <a:ext cx="10290868" cy="1249638"/>
            </a:xfrm>
            <a:prstGeom prst="rect">
              <a:avLst/>
            </a:prstGeom>
          </p:spPr>
          <p:txBody>
            <a:bodyPr lIns="0" tIns="0" rIns="0" bIns="0" rtlCol="0" anchor="t"/>
            <a:lstStyle/>
            <a:p>
              <a:pPr algn="l">
                <a:lnSpc>
                  <a:spcPts val="7503"/>
                </a:lnSpc>
              </a:pPr>
              <a:r>
                <a:rPr lang="en-US" sz="6698">
                  <a:solidFill>
                    <a:srgbClr val="444B5E"/>
                  </a:solidFill>
                  <a:latin typeface="League Spartan"/>
                  <a:ea typeface="League Spartan"/>
                  <a:cs typeface="League Spartan"/>
                  <a:sym typeface="League Spartan"/>
                </a:rPr>
                <a:t>Beneficial Risks </a:t>
              </a:r>
            </a:p>
          </p:txBody>
        </p:sp>
      </p:grpSp>
      <p:grpSp>
        <p:nvGrpSpPr>
          <p:cNvPr id="5" name="Group 5"/>
          <p:cNvGrpSpPr/>
          <p:nvPr/>
        </p:nvGrpSpPr>
        <p:grpSpPr>
          <a:xfrm>
            <a:off x="1028700" y="2569845"/>
            <a:ext cx="15571458" cy="6687821"/>
            <a:chOff x="0" y="426720"/>
            <a:chExt cx="20761944" cy="8917095"/>
          </a:xfrm>
        </p:grpSpPr>
        <p:sp>
          <p:nvSpPr>
            <p:cNvPr id="6" name="Freeform 6"/>
            <p:cNvSpPr/>
            <p:nvPr/>
          </p:nvSpPr>
          <p:spPr>
            <a:xfrm>
              <a:off x="0" y="426720"/>
              <a:ext cx="20761944" cy="8652935"/>
            </a:xfrm>
            <a:custGeom>
              <a:avLst/>
              <a:gdLst/>
              <a:ahLst/>
              <a:cxnLst/>
              <a:rect l="l" t="t" r="r" b="b"/>
              <a:pathLst>
                <a:path w="20761944" h="8652935">
                  <a:moveTo>
                    <a:pt x="0" y="0"/>
                  </a:moveTo>
                  <a:lnTo>
                    <a:pt x="20761944" y="0"/>
                  </a:lnTo>
                  <a:lnTo>
                    <a:pt x="20761944" y="8652935"/>
                  </a:lnTo>
                  <a:lnTo>
                    <a:pt x="0" y="8652935"/>
                  </a:lnTo>
                  <a:close/>
                </a:path>
              </a:pathLst>
            </a:custGeom>
            <a:solidFill>
              <a:srgbClr val="000000">
                <a:alpha val="0"/>
              </a:srgbClr>
            </a:solidFill>
          </p:spPr>
          <p:txBody>
            <a:bodyPr/>
            <a:lstStyle/>
            <a:p>
              <a:endParaRPr lang="en-US"/>
            </a:p>
          </p:txBody>
        </p:sp>
        <p:sp>
          <p:nvSpPr>
            <p:cNvPr id="7" name="TextBox 7"/>
            <p:cNvSpPr txBox="1"/>
            <p:nvPr/>
          </p:nvSpPr>
          <p:spPr>
            <a:xfrm>
              <a:off x="0" y="462280"/>
              <a:ext cx="20761944" cy="8881535"/>
            </a:xfrm>
            <a:prstGeom prst="rect">
              <a:avLst/>
            </a:prstGeom>
          </p:spPr>
          <p:txBody>
            <a:bodyPr lIns="0" tIns="0" rIns="0" bIns="0" rtlCol="0" anchor="t"/>
            <a:lstStyle/>
            <a:p>
              <a:pPr algn="l">
                <a:lnSpc>
                  <a:spcPts val="6240"/>
                </a:lnSpc>
              </a:pPr>
              <a:r>
                <a:rPr lang="en-US" sz="3900" b="1" dirty="0">
                  <a:solidFill>
                    <a:srgbClr val="000000"/>
                  </a:solidFill>
                  <a:latin typeface="Calibri"/>
                  <a:ea typeface="Calibri (MS) Bold"/>
                  <a:cs typeface="Calibri (MS) Bold"/>
                  <a:sym typeface="Calibri (MS) Bold"/>
                </a:rPr>
                <a:t>Create a safe space but allow kids to explore and take healthy risks.</a:t>
              </a:r>
              <a:endParaRPr lang="en-US" sz="3900" b="1" dirty="0">
                <a:solidFill>
                  <a:srgbClr val="000000"/>
                </a:solidFill>
                <a:latin typeface="Calibri"/>
                <a:ea typeface="Calibri (MS) Bold"/>
                <a:cs typeface="Calibri (MS) Bold"/>
              </a:endParaRPr>
            </a:p>
            <a:p>
              <a:pPr algn="l">
                <a:lnSpc>
                  <a:spcPts val="1899"/>
                </a:lnSpc>
              </a:pPr>
              <a:endParaRPr lang="en-US" sz="3900" b="1" dirty="0">
                <a:solidFill>
                  <a:srgbClr val="000000"/>
                </a:solidFill>
                <a:latin typeface="Calibri"/>
                <a:ea typeface="Calibri (MS) Bold"/>
                <a:cs typeface="Calibri (MS) Bold"/>
              </a:endParaRPr>
            </a:p>
            <a:p>
              <a:pPr marL="868045" lvl="2" indent="-288925" algn="l">
                <a:lnSpc>
                  <a:spcPts val="6078"/>
                </a:lnSpc>
                <a:buFont typeface="Arial"/>
                <a:buChar char="⚬"/>
              </a:pPr>
              <a:r>
                <a:rPr lang="en-US" sz="3750" dirty="0">
                  <a:solidFill>
                    <a:srgbClr val="000000"/>
                  </a:solidFill>
                  <a:latin typeface="Calibri"/>
                  <a:ea typeface="Calibri (MS)"/>
                  <a:cs typeface="Calibri (MS)"/>
                  <a:sym typeface="Calibri (MS)"/>
                </a:rPr>
                <a:t>Check your home for hazards while letting kids explore safely</a:t>
              </a:r>
              <a:endParaRPr lang="en-US" sz="3750" dirty="0">
                <a:solidFill>
                  <a:srgbClr val="000000"/>
                </a:solidFill>
                <a:latin typeface="Calibri"/>
                <a:ea typeface="Calibri (MS)"/>
                <a:cs typeface="Calibri (MS)"/>
              </a:endParaRPr>
            </a:p>
            <a:p>
              <a:pPr marL="868045" lvl="2" indent="-288925" algn="l">
                <a:lnSpc>
                  <a:spcPts val="1899"/>
                </a:lnSpc>
              </a:pPr>
              <a:endParaRPr lang="en-US" sz="3750" dirty="0">
                <a:solidFill>
                  <a:srgbClr val="000000"/>
                </a:solidFill>
                <a:latin typeface="Calibri"/>
                <a:ea typeface="Calibri (MS)"/>
                <a:cs typeface="Calibri (MS)"/>
              </a:endParaRPr>
            </a:p>
            <a:p>
              <a:pPr marL="868045" lvl="2" indent="-288925" algn="l">
                <a:lnSpc>
                  <a:spcPts val="6078"/>
                </a:lnSpc>
                <a:buFont typeface="Arial"/>
                <a:buChar char="⚬"/>
              </a:pPr>
              <a:r>
                <a:rPr lang="en-US" sz="3750" dirty="0">
                  <a:solidFill>
                    <a:srgbClr val="000000"/>
                  </a:solidFill>
                  <a:latin typeface="Calibri"/>
                  <a:ea typeface="Calibri (MS)"/>
                  <a:cs typeface="Calibri (MS)"/>
                  <a:sym typeface="Calibri (MS)"/>
                </a:rPr>
                <a:t>Letting kids take some risks helps them grow and learn</a:t>
              </a:r>
              <a:endParaRPr lang="en-US" sz="3750" dirty="0">
                <a:solidFill>
                  <a:srgbClr val="000000"/>
                </a:solidFill>
                <a:latin typeface="Calibri"/>
                <a:ea typeface="Calibri (MS)"/>
                <a:cs typeface="Calibri (MS)"/>
              </a:endParaRPr>
            </a:p>
            <a:p>
              <a:pPr marL="868045" lvl="2" indent="-288925" algn="l">
                <a:lnSpc>
                  <a:spcPts val="1899"/>
                </a:lnSpc>
              </a:pPr>
              <a:endParaRPr lang="en-US" sz="3750" dirty="0">
                <a:solidFill>
                  <a:srgbClr val="000000"/>
                </a:solidFill>
                <a:latin typeface="Calibri"/>
                <a:ea typeface="Calibri (MS)"/>
                <a:cs typeface="Calibri (MS)"/>
              </a:endParaRPr>
            </a:p>
            <a:p>
              <a:pPr marL="868045" lvl="2" indent="-288925" algn="l">
                <a:lnSpc>
                  <a:spcPts val="6078"/>
                </a:lnSpc>
                <a:buFont typeface="Arial"/>
                <a:buChar char="⚬"/>
              </a:pPr>
              <a:r>
                <a:rPr lang="en-US" sz="3750" dirty="0">
                  <a:solidFill>
                    <a:srgbClr val="000000"/>
                  </a:solidFill>
                  <a:latin typeface="Calibri"/>
                  <a:ea typeface="Calibri (MS)"/>
                  <a:cs typeface="Calibri (MS)"/>
                  <a:sym typeface="Calibri (MS)"/>
                </a:rPr>
                <a:t>Use safety tools, like baby gates, to reduce hazards, especially around stairs</a:t>
              </a:r>
              <a:endParaRPr lang="en-US" sz="3750" dirty="0">
                <a:solidFill>
                  <a:srgbClr val="000000"/>
                </a:solidFill>
                <a:latin typeface="Calibri"/>
                <a:ea typeface="Calibri (MS)"/>
                <a:cs typeface="Calibri (MS)"/>
              </a:endParaRPr>
            </a:p>
            <a:p>
              <a:pPr marL="868045" lvl="2" indent="-288925" algn="l">
                <a:lnSpc>
                  <a:spcPts val="5919"/>
                </a:lnSpc>
              </a:pPr>
              <a:endParaRPr lang="en-US" sz="3750" dirty="0">
                <a:solidFill>
                  <a:srgbClr val="000000"/>
                </a:solidFill>
                <a:latin typeface="Calibri"/>
                <a:ea typeface="Calibri (MS)"/>
                <a:cs typeface="Calibri (MS)"/>
              </a:endParaRPr>
            </a:p>
            <a:p>
              <a:pPr marL="868045" lvl="2" indent="-288925" algn="l">
                <a:lnSpc>
                  <a:spcPts val="4480"/>
                </a:lnSpc>
              </a:pPr>
              <a:endParaRPr lang="en-US" sz="3750" dirty="0">
                <a:solidFill>
                  <a:srgbClr val="000000"/>
                </a:solidFill>
                <a:latin typeface="Calibri"/>
                <a:ea typeface="Calibri (MS)"/>
                <a:cs typeface="Calibri (MS)"/>
              </a:endParaRPr>
            </a:p>
            <a:p>
              <a:pPr marL="868559" lvl="2" indent="-289520" algn="l">
                <a:lnSpc>
                  <a:spcPts val="4480"/>
                </a:lnSpc>
              </a:pPr>
              <a:endParaRPr lang="en-US" sz="3799">
                <a:solidFill>
                  <a:srgbClr val="000000"/>
                </a:solidFill>
                <a:latin typeface="Calibri (MS)"/>
                <a:ea typeface="Calibri (MS)"/>
                <a:cs typeface="Calibri (MS)"/>
                <a:sym typeface="Calibri (MS)"/>
              </a:endParaRPr>
            </a:p>
          </p:txBody>
        </p:sp>
      </p:grpSp>
      <p:sp>
        <p:nvSpPr>
          <p:cNvPr id="8" name="Freeform 8"/>
          <p:cNvSpPr/>
          <p:nvPr/>
        </p:nvSpPr>
        <p:spPr>
          <a:xfrm rot="5400000" flipH="1">
            <a:off x="13587959" y="6000822"/>
            <a:ext cx="5871999" cy="5146007"/>
          </a:xfrm>
          <a:custGeom>
            <a:avLst/>
            <a:gdLst/>
            <a:ahLst/>
            <a:cxnLst/>
            <a:rect l="l" t="t" r="r" b="b"/>
            <a:pathLst>
              <a:path w="5871999" h="5146007">
                <a:moveTo>
                  <a:pt x="5871999" y="0"/>
                </a:moveTo>
                <a:lnTo>
                  <a:pt x="0" y="0"/>
                </a:lnTo>
                <a:lnTo>
                  <a:pt x="0" y="5146007"/>
                </a:lnTo>
                <a:lnTo>
                  <a:pt x="5871999" y="5146007"/>
                </a:lnTo>
                <a:lnTo>
                  <a:pt x="5871999" y="0"/>
                </a:lnTo>
                <a:close/>
              </a:path>
            </a:pathLst>
          </a:custGeom>
          <a:blipFill>
            <a:blip r:embed="rId3">
              <a:extLst>
                <a:ext uri="{96DAC541-7B7A-43D3-8B79-37D633B846F1}">
                  <asvg:svgBlip xmlns:asvg="http://schemas.microsoft.com/office/drawing/2016/SVG/main" r:embed="rId4"/>
                </a:ext>
              </a:extLst>
            </a:blip>
            <a:stretch>
              <a:fillRect l="-540" r="-540"/>
            </a:stretch>
          </a:blipFill>
        </p:spPr>
        <p:txBody>
          <a:bodyPr/>
          <a:lstStyle/>
          <a:p>
            <a:endParaRPr lang="en-US"/>
          </a:p>
        </p:txBody>
      </p:sp>
      <p:sp>
        <p:nvSpPr>
          <p:cNvPr id="9" name="Freeform 9"/>
          <p:cNvSpPr/>
          <p:nvPr/>
        </p:nvSpPr>
        <p:spPr>
          <a:xfrm rot="5400000" flipH="1">
            <a:off x="14061904" y="6474768"/>
            <a:ext cx="5366824" cy="4703290"/>
          </a:xfrm>
          <a:custGeom>
            <a:avLst/>
            <a:gdLst/>
            <a:ahLst/>
            <a:cxnLst/>
            <a:rect l="l" t="t" r="r" b="b"/>
            <a:pathLst>
              <a:path w="5366824" h="4703290">
                <a:moveTo>
                  <a:pt x="5366824" y="0"/>
                </a:moveTo>
                <a:lnTo>
                  <a:pt x="0" y="0"/>
                </a:lnTo>
                <a:lnTo>
                  <a:pt x="0" y="4703290"/>
                </a:lnTo>
                <a:lnTo>
                  <a:pt x="5366824" y="4703290"/>
                </a:lnTo>
                <a:lnTo>
                  <a:pt x="5366824" y="0"/>
                </a:lnTo>
                <a:close/>
              </a:path>
            </a:pathLst>
          </a:custGeom>
          <a:blipFill>
            <a:blip r:embed="rId5">
              <a:extLst>
                <a:ext uri="{96DAC541-7B7A-43D3-8B79-37D633B846F1}">
                  <asvg:svgBlip xmlns:asvg="http://schemas.microsoft.com/office/drawing/2016/SVG/main" r:embed="rId6"/>
                </a:ext>
              </a:extLst>
            </a:blip>
            <a:stretch>
              <a:fillRect l="-648" r="-648"/>
            </a:stretch>
          </a:blipFill>
        </p:spPr>
        <p:txBody>
          <a:bodyPr/>
          <a:lstStyle/>
          <a:p>
            <a:endParaRPr lang="en-US"/>
          </a:p>
        </p:txBody>
      </p:sp>
      <p:sp>
        <p:nvSpPr>
          <p:cNvPr id="10" name="Freeform 10"/>
          <p:cNvSpPr/>
          <p:nvPr/>
        </p:nvSpPr>
        <p:spPr>
          <a:xfrm rot="5400000" flipH="1">
            <a:off x="14711237" y="7124100"/>
            <a:ext cx="4837148" cy="4239101"/>
          </a:xfrm>
          <a:custGeom>
            <a:avLst/>
            <a:gdLst/>
            <a:ahLst/>
            <a:cxnLst/>
            <a:rect l="l" t="t" r="r" b="b"/>
            <a:pathLst>
              <a:path w="4837148" h="4239101">
                <a:moveTo>
                  <a:pt x="4837148" y="0"/>
                </a:moveTo>
                <a:lnTo>
                  <a:pt x="0" y="0"/>
                </a:lnTo>
                <a:lnTo>
                  <a:pt x="0" y="4239101"/>
                </a:lnTo>
                <a:lnTo>
                  <a:pt x="4837148" y="4239101"/>
                </a:lnTo>
                <a:lnTo>
                  <a:pt x="4837148" y="0"/>
                </a:lnTo>
                <a:close/>
              </a:path>
            </a:pathLst>
          </a:custGeom>
          <a:blipFill>
            <a:blip r:embed="rId7">
              <a:extLst>
                <a:ext uri="{96DAC541-7B7A-43D3-8B79-37D633B846F1}">
                  <asvg:svgBlip xmlns:asvg="http://schemas.microsoft.com/office/drawing/2016/SVG/main" r:embed="rId8"/>
                </a:ext>
              </a:extLst>
            </a:blip>
            <a:stretch>
              <a:fillRect l="-597" r="-597"/>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556056" y="4582569"/>
            <a:ext cx="1939191" cy="2443076"/>
          </a:xfrm>
          <a:custGeom>
            <a:avLst/>
            <a:gdLst/>
            <a:ahLst/>
            <a:cxnLst/>
            <a:rect l="l" t="t" r="r" b="b"/>
            <a:pathLst>
              <a:path w="1939191" h="2443076">
                <a:moveTo>
                  <a:pt x="0" y="0"/>
                </a:moveTo>
                <a:lnTo>
                  <a:pt x="1939191" y="0"/>
                </a:lnTo>
                <a:lnTo>
                  <a:pt x="1939191" y="2443076"/>
                </a:lnTo>
                <a:lnTo>
                  <a:pt x="0" y="2443076"/>
                </a:lnTo>
                <a:lnTo>
                  <a:pt x="0" y="0"/>
                </a:lnTo>
                <a:close/>
              </a:path>
            </a:pathLst>
          </a:custGeom>
          <a:blipFill>
            <a:blip r:embed="rId3">
              <a:extLst>
                <a:ext uri="{96DAC541-7B7A-43D3-8B79-37D633B846F1}">
                  <asvg:svgBlip xmlns:asvg="http://schemas.microsoft.com/office/drawing/2016/SVG/main" r:embed="rId4"/>
                </a:ext>
              </a:extLst>
            </a:blip>
            <a:stretch>
              <a:fillRect t="-776" b="-776"/>
            </a:stretch>
          </a:blipFill>
        </p:spPr>
        <p:txBody>
          <a:bodyPr/>
          <a:lstStyle/>
          <a:p>
            <a:endParaRPr lang="en-US"/>
          </a:p>
        </p:txBody>
      </p:sp>
      <p:sp>
        <p:nvSpPr>
          <p:cNvPr id="3" name="Freeform 3"/>
          <p:cNvSpPr/>
          <p:nvPr/>
        </p:nvSpPr>
        <p:spPr>
          <a:xfrm>
            <a:off x="8008486" y="4702343"/>
            <a:ext cx="2271028" cy="2323302"/>
          </a:xfrm>
          <a:custGeom>
            <a:avLst/>
            <a:gdLst/>
            <a:ahLst/>
            <a:cxnLst/>
            <a:rect l="l" t="t" r="r" b="b"/>
            <a:pathLst>
              <a:path w="2271028" h="2323302">
                <a:moveTo>
                  <a:pt x="0" y="0"/>
                </a:moveTo>
                <a:lnTo>
                  <a:pt x="2271028" y="0"/>
                </a:lnTo>
                <a:lnTo>
                  <a:pt x="2271028" y="2323302"/>
                </a:lnTo>
                <a:lnTo>
                  <a:pt x="0" y="2323302"/>
                </a:lnTo>
                <a:lnTo>
                  <a:pt x="0" y="0"/>
                </a:lnTo>
                <a:close/>
              </a:path>
            </a:pathLst>
          </a:custGeom>
          <a:blipFill>
            <a:blip r:embed="rId5">
              <a:extLst>
                <a:ext uri="{96DAC541-7B7A-43D3-8B79-37D633B846F1}">
                  <asvg:svgBlip xmlns:asvg="http://schemas.microsoft.com/office/drawing/2016/SVG/main" r:embed="rId6"/>
                </a:ext>
              </a:extLst>
            </a:blip>
            <a:stretch>
              <a:fillRect t="-101" b="-101"/>
            </a:stretch>
          </a:blipFill>
        </p:spPr>
        <p:txBody>
          <a:bodyPr/>
          <a:lstStyle/>
          <a:p>
            <a:endParaRPr lang="en-US"/>
          </a:p>
        </p:txBody>
      </p:sp>
      <p:sp>
        <p:nvSpPr>
          <p:cNvPr id="4" name="Freeform 4"/>
          <p:cNvSpPr/>
          <p:nvPr/>
        </p:nvSpPr>
        <p:spPr>
          <a:xfrm>
            <a:off x="12886804" y="4702343"/>
            <a:ext cx="2442367" cy="2323302"/>
          </a:xfrm>
          <a:custGeom>
            <a:avLst/>
            <a:gdLst/>
            <a:ahLst/>
            <a:cxnLst/>
            <a:rect l="l" t="t" r="r" b="b"/>
            <a:pathLst>
              <a:path w="2442367" h="2323302">
                <a:moveTo>
                  <a:pt x="0" y="0"/>
                </a:moveTo>
                <a:lnTo>
                  <a:pt x="2442367" y="0"/>
                </a:lnTo>
                <a:lnTo>
                  <a:pt x="2442367" y="2323302"/>
                </a:lnTo>
                <a:lnTo>
                  <a:pt x="0" y="2323302"/>
                </a:lnTo>
                <a:lnTo>
                  <a:pt x="0" y="0"/>
                </a:lnTo>
                <a:close/>
              </a:path>
            </a:pathLst>
          </a:custGeom>
          <a:blipFill>
            <a:blip r:embed="rId7">
              <a:extLst>
                <a:ext uri="{96DAC541-7B7A-43D3-8B79-37D633B846F1}">
                  <asvg:svgBlip xmlns:asvg="http://schemas.microsoft.com/office/drawing/2016/SVG/main" r:embed="rId8"/>
                </a:ext>
              </a:extLst>
            </a:blip>
            <a:stretch>
              <a:fillRect l="-876" r="-876"/>
            </a:stretch>
          </a:blipFill>
        </p:spPr>
        <p:txBody>
          <a:bodyPr/>
          <a:lstStyle/>
          <a:p>
            <a:endParaRPr lang="en-US"/>
          </a:p>
        </p:txBody>
      </p:sp>
      <p:grpSp>
        <p:nvGrpSpPr>
          <p:cNvPr id="5" name="Group 5"/>
          <p:cNvGrpSpPr/>
          <p:nvPr/>
        </p:nvGrpSpPr>
        <p:grpSpPr>
          <a:xfrm>
            <a:off x="1028700" y="1076325"/>
            <a:ext cx="7718151" cy="972947"/>
            <a:chOff x="0" y="0"/>
            <a:chExt cx="10290868" cy="1297263"/>
          </a:xfrm>
        </p:grpSpPr>
        <p:sp>
          <p:nvSpPr>
            <p:cNvPr id="6" name="Freeform 6"/>
            <p:cNvSpPr/>
            <p:nvPr/>
          </p:nvSpPr>
          <p:spPr>
            <a:xfrm>
              <a:off x="0" y="0"/>
              <a:ext cx="10290868" cy="1297263"/>
            </a:xfrm>
            <a:custGeom>
              <a:avLst/>
              <a:gdLst/>
              <a:ahLst/>
              <a:cxnLst/>
              <a:rect l="l" t="t" r="r" b="b"/>
              <a:pathLst>
                <a:path w="10290868" h="1297263">
                  <a:moveTo>
                    <a:pt x="0" y="0"/>
                  </a:moveTo>
                  <a:lnTo>
                    <a:pt x="10290868" y="0"/>
                  </a:lnTo>
                  <a:lnTo>
                    <a:pt x="10290868" y="1297263"/>
                  </a:lnTo>
                  <a:lnTo>
                    <a:pt x="0" y="1297263"/>
                  </a:lnTo>
                  <a:close/>
                </a:path>
              </a:pathLst>
            </a:custGeom>
            <a:solidFill>
              <a:srgbClr val="000000">
                <a:alpha val="0"/>
              </a:srgbClr>
            </a:solidFill>
          </p:spPr>
          <p:txBody>
            <a:bodyPr/>
            <a:lstStyle/>
            <a:p>
              <a:endParaRPr lang="en-US"/>
            </a:p>
          </p:txBody>
        </p:sp>
        <p:sp>
          <p:nvSpPr>
            <p:cNvPr id="7" name="TextBox 7"/>
            <p:cNvSpPr txBox="1"/>
            <p:nvPr/>
          </p:nvSpPr>
          <p:spPr>
            <a:xfrm>
              <a:off x="0" y="47625"/>
              <a:ext cx="10290868" cy="1249638"/>
            </a:xfrm>
            <a:prstGeom prst="rect">
              <a:avLst/>
            </a:prstGeom>
          </p:spPr>
          <p:txBody>
            <a:bodyPr lIns="0" tIns="0" rIns="0" bIns="0" rtlCol="0" anchor="t"/>
            <a:lstStyle/>
            <a:p>
              <a:pPr algn="l">
                <a:lnSpc>
                  <a:spcPts val="7503"/>
                </a:lnSpc>
              </a:pPr>
              <a:r>
                <a:rPr lang="en-US" sz="6698">
                  <a:solidFill>
                    <a:srgbClr val="444B5E"/>
                  </a:solidFill>
                  <a:latin typeface="League Spartan"/>
                  <a:ea typeface="League Spartan"/>
                  <a:cs typeface="League Spartan"/>
                  <a:sym typeface="League Spartan"/>
                </a:rPr>
                <a:t>Falls in the Home</a:t>
              </a:r>
            </a:p>
          </p:txBody>
        </p:sp>
      </p:grpSp>
      <p:grpSp>
        <p:nvGrpSpPr>
          <p:cNvPr id="8" name="Group 8"/>
          <p:cNvGrpSpPr/>
          <p:nvPr/>
        </p:nvGrpSpPr>
        <p:grpSpPr>
          <a:xfrm>
            <a:off x="1028700" y="2506828"/>
            <a:ext cx="15337513" cy="2685976"/>
            <a:chOff x="0" y="0"/>
            <a:chExt cx="20450017" cy="3581301"/>
          </a:xfrm>
        </p:grpSpPr>
        <p:sp>
          <p:nvSpPr>
            <p:cNvPr id="9" name="Freeform 9"/>
            <p:cNvSpPr/>
            <p:nvPr/>
          </p:nvSpPr>
          <p:spPr>
            <a:xfrm>
              <a:off x="0" y="0"/>
              <a:ext cx="20450017" cy="2951381"/>
            </a:xfrm>
            <a:custGeom>
              <a:avLst/>
              <a:gdLst/>
              <a:ahLst/>
              <a:cxnLst/>
              <a:rect l="l" t="t" r="r" b="b"/>
              <a:pathLst>
                <a:path w="20450017" h="2951381">
                  <a:moveTo>
                    <a:pt x="0" y="0"/>
                  </a:moveTo>
                  <a:lnTo>
                    <a:pt x="20450017" y="0"/>
                  </a:lnTo>
                  <a:lnTo>
                    <a:pt x="20450017" y="2951381"/>
                  </a:lnTo>
                  <a:lnTo>
                    <a:pt x="0" y="2951381"/>
                  </a:lnTo>
                  <a:close/>
                </a:path>
              </a:pathLst>
            </a:custGeom>
            <a:solidFill>
              <a:srgbClr val="000000">
                <a:alpha val="0"/>
              </a:srgbClr>
            </a:solidFill>
          </p:spPr>
          <p:txBody>
            <a:bodyPr/>
            <a:lstStyle/>
            <a:p>
              <a:endParaRPr lang="en-US"/>
            </a:p>
          </p:txBody>
        </p:sp>
        <p:sp>
          <p:nvSpPr>
            <p:cNvPr id="10" name="TextBox 10"/>
            <p:cNvSpPr txBox="1"/>
            <p:nvPr/>
          </p:nvSpPr>
          <p:spPr>
            <a:xfrm>
              <a:off x="0" y="477520"/>
              <a:ext cx="20450016" cy="3103781"/>
            </a:xfrm>
            <a:prstGeom prst="rect">
              <a:avLst/>
            </a:prstGeom>
          </p:spPr>
          <p:txBody>
            <a:bodyPr lIns="0" tIns="0" rIns="0" bIns="0" rtlCol="0" anchor="t"/>
            <a:lstStyle/>
            <a:p>
              <a:pPr algn="just">
                <a:lnSpc>
                  <a:spcPts val="5009"/>
                </a:lnSpc>
              </a:pPr>
              <a:r>
                <a:rPr lang="en-US" sz="3550" dirty="0">
                  <a:solidFill>
                    <a:srgbClr val="000000"/>
                  </a:solidFill>
                  <a:latin typeface="Calibri"/>
                  <a:ea typeface="Calibri (MS)"/>
                  <a:cs typeface="Calibri (MS)"/>
                  <a:sym typeface="Calibri (MS)"/>
                </a:rPr>
                <a:t>The three leading causes of child fall-related injuries at home are: </a:t>
              </a:r>
            </a:p>
            <a:p>
              <a:pPr algn="just">
                <a:lnSpc>
                  <a:spcPts val="4029"/>
                </a:lnSpc>
              </a:pPr>
              <a:endParaRPr lang="en-US" sz="3577">
                <a:solidFill>
                  <a:srgbClr val="000000"/>
                </a:solidFill>
                <a:latin typeface="Calibri (MS)"/>
                <a:ea typeface="Calibri (MS)"/>
                <a:cs typeface="Calibri (MS)"/>
                <a:sym typeface="Calibri (MS)"/>
              </a:endParaRPr>
            </a:p>
            <a:p>
              <a:pPr algn="just">
                <a:lnSpc>
                  <a:spcPts val="4029"/>
                </a:lnSpc>
              </a:pPr>
              <a:r>
                <a:rPr lang="en-US" sz="2850" dirty="0">
                  <a:solidFill>
                    <a:srgbClr val="000000"/>
                  </a:solidFill>
                  <a:latin typeface="Calibri (MS)"/>
                  <a:ea typeface="Calibri (MS)"/>
                  <a:cs typeface="Calibri (MS)"/>
                  <a:sym typeface="Calibri (MS)"/>
                </a:rPr>
                <a:t> </a:t>
              </a:r>
              <a:endParaRPr lang="en-US" sz="2850" dirty="0">
                <a:solidFill>
                  <a:srgbClr val="000000"/>
                </a:solidFill>
                <a:latin typeface="Calibri (MS)"/>
                <a:ea typeface="Calibri (MS)"/>
                <a:cs typeface="Calibri (MS)"/>
              </a:endParaRPr>
            </a:p>
            <a:p>
              <a:pPr algn="just">
                <a:lnSpc>
                  <a:spcPts val="4029"/>
                </a:lnSpc>
              </a:pPr>
              <a:endParaRPr lang="en-US" sz="2877">
                <a:solidFill>
                  <a:srgbClr val="000000"/>
                </a:solidFill>
                <a:latin typeface="Calibri (MS)"/>
                <a:ea typeface="Calibri (MS)"/>
                <a:cs typeface="Calibri (MS)"/>
                <a:sym typeface="Calibri (MS)"/>
              </a:endParaRPr>
            </a:p>
          </p:txBody>
        </p:sp>
      </p:grpSp>
      <p:grpSp>
        <p:nvGrpSpPr>
          <p:cNvPr id="11" name="Group 11"/>
          <p:cNvGrpSpPr/>
          <p:nvPr/>
        </p:nvGrpSpPr>
        <p:grpSpPr>
          <a:xfrm>
            <a:off x="2630867" y="7514917"/>
            <a:ext cx="2525713" cy="673100"/>
            <a:chOff x="0" y="0"/>
            <a:chExt cx="3367617" cy="897467"/>
          </a:xfrm>
        </p:grpSpPr>
        <p:sp>
          <p:nvSpPr>
            <p:cNvPr id="12" name="Freeform 12"/>
            <p:cNvSpPr/>
            <p:nvPr/>
          </p:nvSpPr>
          <p:spPr>
            <a:xfrm>
              <a:off x="0" y="0"/>
              <a:ext cx="3367617" cy="897467"/>
            </a:xfrm>
            <a:custGeom>
              <a:avLst/>
              <a:gdLst/>
              <a:ahLst/>
              <a:cxnLst/>
              <a:rect l="l" t="t" r="r" b="b"/>
              <a:pathLst>
                <a:path w="3367617" h="897467">
                  <a:moveTo>
                    <a:pt x="0" y="0"/>
                  </a:moveTo>
                  <a:lnTo>
                    <a:pt x="3367617" y="0"/>
                  </a:lnTo>
                  <a:lnTo>
                    <a:pt x="3367617" y="897467"/>
                  </a:lnTo>
                  <a:lnTo>
                    <a:pt x="0" y="897467"/>
                  </a:lnTo>
                  <a:close/>
                </a:path>
              </a:pathLst>
            </a:custGeom>
            <a:solidFill>
              <a:srgbClr val="000000">
                <a:alpha val="0"/>
              </a:srgbClr>
            </a:solidFill>
          </p:spPr>
          <p:txBody>
            <a:bodyPr/>
            <a:lstStyle/>
            <a:p>
              <a:endParaRPr lang="en-US"/>
            </a:p>
          </p:txBody>
        </p:sp>
        <p:sp>
          <p:nvSpPr>
            <p:cNvPr id="13" name="TextBox 13"/>
            <p:cNvSpPr txBox="1"/>
            <p:nvPr/>
          </p:nvSpPr>
          <p:spPr>
            <a:xfrm>
              <a:off x="0" y="-142875"/>
              <a:ext cx="3367617" cy="1040342"/>
            </a:xfrm>
            <a:prstGeom prst="rect">
              <a:avLst/>
            </a:prstGeom>
          </p:spPr>
          <p:txBody>
            <a:bodyPr lIns="0" tIns="0" rIns="0" bIns="0" rtlCol="0" anchor="t"/>
            <a:lstStyle/>
            <a:p>
              <a:pPr algn="ctr">
                <a:lnSpc>
                  <a:spcPts val="4900"/>
                </a:lnSpc>
              </a:pPr>
              <a:r>
                <a:rPr lang="en-US" sz="3500" b="1" dirty="0">
                  <a:solidFill>
                    <a:srgbClr val="000000"/>
                  </a:solidFill>
                  <a:latin typeface="Calibri"/>
                  <a:ea typeface="Calibri (MS) Bold"/>
                  <a:cs typeface="Calibri (MS) Bold"/>
                  <a:sym typeface="Calibri (MS) Bold"/>
                </a:rPr>
                <a:t>Falls on Stairs</a:t>
              </a:r>
            </a:p>
          </p:txBody>
        </p:sp>
      </p:grpSp>
      <p:grpSp>
        <p:nvGrpSpPr>
          <p:cNvPr id="14" name="Group 14"/>
          <p:cNvGrpSpPr/>
          <p:nvPr/>
        </p:nvGrpSpPr>
        <p:grpSpPr>
          <a:xfrm>
            <a:off x="7322979" y="7514917"/>
            <a:ext cx="3642043" cy="673100"/>
            <a:chOff x="0" y="0"/>
            <a:chExt cx="4856057" cy="897467"/>
          </a:xfrm>
        </p:grpSpPr>
        <p:sp>
          <p:nvSpPr>
            <p:cNvPr id="15" name="Freeform 15"/>
            <p:cNvSpPr/>
            <p:nvPr/>
          </p:nvSpPr>
          <p:spPr>
            <a:xfrm>
              <a:off x="0" y="0"/>
              <a:ext cx="4856057" cy="897467"/>
            </a:xfrm>
            <a:custGeom>
              <a:avLst/>
              <a:gdLst/>
              <a:ahLst/>
              <a:cxnLst/>
              <a:rect l="l" t="t" r="r" b="b"/>
              <a:pathLst>
                <a:path w="4856057" h="897467">
                  <a:moveTo>
                    <a:pt x="0" y="0"/>
                  </a:moveTo>
                  <a:lnTo>
                    <a:pt x="4856057" y="0"/>
                  </a:lnTo>
                  <a:lnTo>
                    <a:pt x="4856057" y="897467"/>
                  </a:lnTo>
                  <a:lnTo>
                    <a:pt x="0" y="897467"/>
                  </a:lnTo>
                  <a:close/>
                </a:path>
              </a:pathLst>
            </a:custGeom>
            <a:solidFill>
              <a:srgbClr val="000000">
                <a:alpha val="0"/>
              </a:srgbClr>
            </a:solidFill>
          </p:spPr>
          <p:txBody>
            <a:bodyPr/>
            <a:lstStyle/>
            <a:p>
              <a:endParaRPr lang="en-US"/>
            </a:p>
          </p:txBody>
        </p:sp>
        <p:sp>
          <p:nvSpPr>
            <p:cNvPr id="16" name="TextBox 16"/>
            <p:cNvSpPr txBox="1"/>
            <p:nvPr/>
          </p:nvSpPr>
          <p:spPr>
            <a:xfrm>
              <a:off x="0" y="-142875"/>
              <a:ext cx="4856057" cy="1040342"/>
            </a:xfrm>
            <a:prstGeom prst="rect">
              <a:avLst/>
            </a:prstGeom>
          </p:spPr>
          <p:txBody>
            <a:bodyPr lIns="0" tIns="0" rIns="0" bIns="0" rtlCol="0" anchor="t"/>
            <a:lstStyle/>
            <a:p>
              <a:pPr algn="ctr">
                <a:lnSpc>
                  <a:spcPts val="4900"/>
                </a:lnSpc>
              </a:pPr>
              <a:r>
                <a:rPr lang="en-US" sz="3500" b="1" dirty="0">
                  <a:solidFill>
                    <a:srgbClr val="000000"/>
                  </a:solidFill>
                  <a:latin typeface="Calibri"/>
                  <a:ea typeface="Calibri (MS) Bold"/>
                  <a:cs typeface="Calibri (MS) Bold"/>
                  <a:sym typeface="Calibri (MS) Bold"/>
                </a:rPr>
                <a:t>Falls from Furniture</a:t>
              </a:r>
            </a:p>
          </p:txBody>
        </p:sp>
      </p:grpSp>
      <p:grpSp>
        <p:nvGrpSpPr>
          <p:cNvPr id="17" name="Group 17"/>
          <p:cNvGrpSpPr/>
          <p:nvPr/>
        </p:nvGrpSpPr>
        <p:grpSpPr>
          <a:xfrm>
            <a:off x="12570970" y="7514917"/>
            <a:ext cx="3074035" cy="673100"/>
            <a:chOff x="0" y="0"/>
            <a:chExt cx="4098713" cy="897467"/>
          </a:xfrm>
        </p:grpSpPr>
        <p:sp>
          <p:nvSpPr>
            <p:cNvPr id="18" name="Freeform 18"/>
            <p:cNvSpPr/>
            <p:nvPr/>
          </p:nvSpPr>
          <p:spPr>
            <a:xfrm>
              <a:off x="0" y="0"/>
              <a:ext cx="4098713" cy="897467"/>
            </a:xfrm>
            <a:custGeom>
              <a:avLst/>
              <a:gdLst/>
              <a:ahLst/>
              <a:cxnLst/>
              <a:rect l="l" t="t" r="r" b="b"/>
              <a:pathLst>
                <a:path w="4098713" h="897467">
                  <a:moveTo>
                    <a:pt x="0" y="0"/>
                  </a:moveTo>
                  <a:lnTo>
                    <a:pt x="4098713" y="0"/>
                  </a:lnTo>
                  <a:lnTo>
                    <a:pt x="4098713" y="897467"/>
                  </a:lnTo>
                  <a:lnTo>
                    <a:pt x="0" y="897467"/>
                  </a:lnTo>
                  <a:close/>
                </a:path>
              </a:pathLst>
            </a:custGeom>
            <a:solidFill>
              <a:srgbClr val="000000">
                <a:alpha val="0"/>
              </a:srgbClr>
            </a:solidFill>
          </p:spPr>
          <p:txBody>
            <a:bodyPr/>
            <a:lstStyle/>
            <a:p>
              <a:endParaRPr lang="en-US"/>
            </a:p>
          </p:txBody>
        </p:sp>
        <p:sp>
          <p:nvSpPr>
            <p:cNvPr id="19" name="TextBox 19"/>
            <p:cNvSpPr txBox="1"/>
            <p:nvPr/>
          </p:nvSpPr>
          <p:spPr>
            <a:xfrm>
              <a:off x="0" y="-142875"/>
              <a:ext cx="4098713" cy="1040342"/>
            </a:xfrm>
            <a:prstGeom prst="rect">
              <a:avLst/>
            </a:prstGeom>
          </p:spPr>
          <p:txBody>
            <a:bodyPr lIns="0" tIns="0" rIns="0" bIns="0" rtlCol="0" anchor="t"/>
            <a:lstStyle/>
            <a:p>
              <a:pPr algn="ctr">
                <a:lnSpc>
                  <a:spcPts val="4900"/>
                </a:lnSpc>
              </a:pPr>
              <a:r>
                <a:rPr lang="en-US" sz="3500" b="1" dirty="0">
                  <a:solidFill>
                    <a:srgbClr val="000000"/>
                  </a:solidFill>
                  <a:latin typeface="Calibri"/>
                  <a:ea typeface="Calibri (MS) Bold"/>
                  <a:cs typeface="Calibri (MS) Bold"/>
                  <a:sym typeface="Calibri (MS) Bold"/>
                </a:rPr>
                <a:t>Same Level Trips</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76325"/>
            <a:ext cx="13776924" cy="972947"/>
            <a:chOff x="0" y="0"/>
            <a:chExt cx="18369232" cy="1297263"/>
          </a:xfrm>
        </p:grpSpPr>
        <p:sp>
          <p:nvSpPr>
            <p:cNvPr id="3" name="Freeform 3"/>
            <p:cNvSpPr/>
            <p:nvPr/>
          </p:nvSpPr>
          <p:spPr>
            <a:xfrm>
              <a:off x="0" y="0"/>
              <a:ext cx="18369232" cy="1297263"/>
            </a:xfrm>
            <a:custGeom>
              <a:avLst/>
              <a:gdLst/>
              <a:ahLst/>
              <a:cxnLst/>
              <a:rect l="l" t="t" r="r" b="b"/>
              <a:pathLst>
                <a:path w="18369232" h="1297263">
                  <a:moveTo>
                    <a:pt x="0" y="0"/>
                  </a:moveTo>
                  <a:lnTo>
                    <a:pt x="18369232" y="0"/>
                  </a:lnTo>
                  <a:lnTo>
                    <a:pt x="18369232" y="1297263"/>
                  </a:lnTo>
                  <a:lnTo>
                    <a:pt x="0" y="1297263"/>
                  </a:lnTo>
                  <a:close/>
                </a:path>
              </a:pathLst>
            </a:custGeom>
            <a:solidFill>
              <a:srgbClr val="000000">
                <a:alpha val="0"/>
              </a:srgbClr>
            </a:solidFill>
          </p:spPr>
          <p:txBody>
            <a:bodyPr/>
            <a:lstStyle/>
            <a:p>
              <a:endParaRPr lang="en-US"/>
            </a:p>
          </p:txBody>
        </p:sp>
        <p:sp>
          <p:nvSpPr>
            <p:cNvPr id="4" name="TextBox 4"/>
            <p:cNvSpPr txBox="1"/>
            <p:nvPr/>
          </p:nvSpPr>
          <p:spPr>
            <a:xfrm>
              <a:off x="0" y="47625"/>
              <a:ext cx="18369232" cy="1249638"/>
            </a:xfrm>
            <a:prstGeom prst="rect">
              <a:avLst/>
            </a:prstGeom>
          </p:spPr>
          <p:txBody>
            <a:bodyPr lIns="0" tIns="0" rIns="0" bIns="0" rtlCol="0" anchor="t"/>
            <a:lstStyle/>
            <a:p>
              <a:pPr algn="l">
                <a:lnSpc>
                  <a:spcPts val="7503"/>
                </a:lnSpc>
              </a:pPr>
              <a:r>
                <a:rPr lang="en-US" sz="6698">
                  <a:solidFill>
                    <a:srgbClr val="444B5E"/>
                  </a:solidFill>
                  <a:latin typeface="League Spartan"/>
                  <a:ea typeface="League Spartan"/>
                  <a:cs typeface="League Spartan"/>
                  <a:sym typeface="League Spartan"/>
                </a:rPr>
                <a:t>Stair Safety</a:t>
              </a:r>
            </a:p>
          </p:txBody>
        </p:sp>
      </p:grpSp>
      <p:grpSp>
        <p:nvGrpSpPr>
          <p:cNvPr id="5" name="Group 5"/>
          <p:cNvGrpSpPr/>
          <p:nvPr/>
        </p:nvGrpSpPr>
        <p:grpSpPr>
          <a:xfrm>
            <a:off x="922020" y="2565918"/>
            <a:ext cx="16451580" cy="7915207"/>
            <a:chOff x="-142240" y="0"/>
            <a:chExt cx="21935440" cy="10553609"/>
          </a:xfrm>
        </p:grpSpPr>
        <p:sp>
          <p:nvSpPr>
            <p:cNvPr id="6" name="Freeform 6"/>
            <p:cNvSpPr/>
            <p:nvPr/>
          </p:nvSpPr>
          <p:spPr>
            <a:xfrm>
              <a:off x="0" y="0"/>
              <a:ext cx="21793200" cy="10025289"/>
            </a:xfrm>
            <a:custGeom>
              <a:avLst/>
              <a:gdLst/>
              <a:ahLst/>
              <a:cxnLst/>
              <a:rect l="l" t="t" r="r" b="b"/>
              <a:pathLst>
                <a:path w="21793200" h="10025289">
                  <a:moveTo>
                    <a:pt x="0" y="0"/>
                  </a:moveTo>
                  <a:lnTo>
                    <a:pt x="21793200" y="0"/>
                  </a:lnTo>
                  <a:lnTo>
                    <a:pt x="21793200" y="10025289"/>
                  </a:lnTo>
                  <a:lnTo>
                    <a:pt x="0" y="10025289"/>
                  </a:lnTo>
                  <a:close/>
                </a:path>
              </a:pathLst>
            </a:custGeom>
            <a:solidFill>
              <a:srgbClr val="000000">
                <a:alpha val="0"/>
              </a:srgbClr>
            </a:solidFill>
          </p:spPr>
          <p:txBody>
            <a:bodyPr/>
            <a:lstStyle/>
            <a:p>
              <a:endParaRPr lang="en-US"/>
            </a:p>
          </p:txBody>
        </p:sp>
        <p:sp>
          <p:nvSpPr>
            <p:cNvPr id="7" name="TextBox 7"/>
            <p:cNvSpPr txBox="1"/>
            <p:nvPr/>
          </p:nvSpPr>
          <p:spPr>
            <a:xfrm>
              <a:off x="-142240" y="509269"/>
              <a:ext cx="21793200" cy="10044340"/>
            </a:xfrm>
            <a:prstGeom prst="rect">
              <a:avLst/>
            </a:prstGeom>
          </p:spPr>
          <p:txBody>
            <a:bodyPr lIns="0" tIns="0" rIns="0" bIns="0" rtlCol="0" anchor="t"/>
            <a:lstStyle/>
            <a:p>
              <a:pPr marL="434340" lvl="1" indent="-217170" algn="l">
                <a:lnSpc>
                  <a:spcPts val="3888"/>
                </a:lnSpc>
                <a:buFont typeface="Arial"/>
                <a:buChar char="•"/>
              </a:pPr>
              <a:r>
                <a:rPr lang="en-US" sz="3600" dirty="0">
                  <a:solidFill>
                    <a:srgbClr val="000000"/>
                  </a:solidFill>
                  <a:latin typeface="Calibri"/>
                  <a:ea typeface="Calibri (MS)"/>
                  <a:cs typeface="Calibri (MS)"/>
                  <a:sym typeface="Calibri (MS)"/>
                </a:rPr>
                <a:t>Supervise children around stairs</a:t>
              </a:r>
              <a:endParaRPr lang="en-US" sz="3600" dirty="0">
                <a:solidFill>
                  <a:srgbClr val="000000"/>
                </a:solidFill>
                <a:latin typeface="Calibri"/>
                <a:ea typeface="Calibri (MS)"/>
                <a:cs typeface="Calibri (MS)"/>
              </a:endParaRPr>
            </a:p>
            <a:p>
              <a:pPr marL="434340" lvl="1" indent="-217170" algn="l">
                <a:lnSpc>
                  <a:spcPts val="3888"/>
                </a:lnSpc>
              </a:pPr>
              <a:endParaRPr lang="en-US" sz="3600" dirty="0">
                <a:solidFill>
                  <a:srgbClr val="000000"/>
                </a:solidFill>
                <a:latin typeface="Calibri"/>
                <a:ea typeface="Calibri (MS)"/>
                <a:cs typeface="Calibri (MS)"/>
              </a:endParaRPr>
            </a:p>
            <a:p>
              <a:pPr marL="434340" lvl="1" indent="-217170" algn="l">
                <a:lnSpc>
                  <a:spcPts val="3888"/>
                </a:lnSpc>
                <a:buFont typeface="Arial"/>
                <a:buChar char="•"/>
              </a:pPr>
              <a:r>
                <a:rPr lang="en-US" sz="3600" dirty="0">
                  <a:solidFill>
                    <a:srgbClr val="000000"/>
                  </a:solidFill>
                  <a:latin typeface="Calibri"/>
                  <a:ea typeface="Calibri (MS)"/>
                  <a:cs typeface="Calibri (MS)"/>
                  <a:sym typeface="Calibri (MS)"/>
                </a:rPr>
                <a:t>Use baby gates at top and bottom</a:t>
              </a:r>
              <a:endParaRPr lang="en-US" sz="3600" dirty="0">
                <a:solidFill>
                  <a:srgbClr val="000000"/>
                </a:solidFill>
                <a:latin typeface="Calibri"/>
                <a:ea typeface="Calibri (MS)"/>
                <a:cs typeface="Calibri (MS)"/>
              </a:endParaRPr>
            </a:p>
            <a:p>
              <a:pPr marL="434340" lvl="1" indent="-217170" algn="l">
                <a:lnSpc>
                  <a:spcPts val="3888"/>
                </a:lnSpc>
              </a:pPr>
              <a:endParaRPr lang="en-US" sz="3600" dirty="0">
                <a:solidFill>
                  <a:srgbClr val="000000"/>
                </a:solidFill>
                <a:latin typeface="Calibri"/>
                <a:ea typeface="Calibri (MS)"/>
                <a:cs typeface="Calibri (MS)"/>
              </a:endParaRPr>
            </a:p>
            <a:p>
              <a:pPr marL="434340" lvl="1" indent="-217170" algn="l">
                <a:lnSpc>
                  <a:spcPts val="3888"/>
                </a:lnSpc>
                <a:buFont typeface="Arial"/>
                <a:buChar char="•"/>
              </a:pPr>
              <a:r>
                <a:rPr lang="en-US" sz="3600" dirty="0">
                  <a:solidFill>
                    <a:srgbClr val="000000"/>
                  </a:solidFill>
                  <a:latin typeface="Calibri"/>
                  <a:ea typeface="Calibri (MS)"/>
                  <a:cs typeface="Calibri (MS)"/>
                  <a:sym typeface="Calibri (MS)"/>
                </a:rPr>
                <a:t>Keep stairs free of clutter </a:t>
              </a:r>
              <a:endParaRPr lang="en-US" sz="3600" dirty="0">
                <a:solidFill>
                  <a:srgbClr val="000000"/>
                </a:solidFill>
                <a:latin typeface="Calibri"/>
                <a:ea typeface="Calibri (MS)"/>
                <a:cs typeface="Calibri (MS)"/>
              </a:endParaRPr>
            </a:p>
            <a:p>
              <a:pPr marL="434340" lvl="1" indent="-217170" algn="l">
                <a:lnSpc>
                  <a:spcPts val="3888"/>
                </a:lnSpc>
              </a:pPr>
              <a:endParaRPr lang="en-US" sz="3600" dirty="0">
                <a:solidFill>
                  <a:srgbClr val="000000"/>
                </a:solidFill>
                <a:latin typeface="Calibri"/>
                <a:ea typeface="Calibri (MS)"/>
                <a:cs typeface="Calibri (MS)"/>
              </a:endParaRPr>
            </a:p>
            <a:p>
              <a:pPr marL="434340" lvl="1" indent="-217170" algn="l">
                <a:lnSpc>
                  <a:spcPts val="3888"/>
                </a:lnSpc>
                <a:buFont typeface="Arial"/>
                <a:buChar char="•"/>
              </a:pPr>
              <a:r>
                <a:rPr lang="en-US" sz="3600" dirty="0">
                  <a:solidFill>
                    <a:srgbClr val="000000"/>
                  </a:solidFill>
                  <a:latin typeface="Calibri"/>
                  <a:ea typeface="Calibri (MS)"/>
                  <a:cs typeface="Calibri (MS)"/>
                  <a:sym typeface="Calibri (MS)"/>
                </a:rPr>
                <a:t>Regularly check for damage and repair</a:t>
              </a:r>
              <a:endParaRPr lang="en-US" sz="3600" dirty="0">
                <a:solidFill>
                  <a:srgbClr val="000000"/>
                </a:solidFill>
                <a:latin typeface="Calibri"/>
                <a:ea typeface="Calibri (MS)"/>
                <a:cs typeface="Calibri (MS)"/>
              </a:endParaRPr>
            </a:p>
            <a:p>
              <a:pPr marL="434340" lvl="1" indent="-217170" algn="l">
                <a:lnSpc>
                  <a:spcPts val="3888"/>
                </a:lnSpc>
              </a:pPr>
              <a:endParaRPr lang="en-US" sz="3600" dirty="0">
                <a:solidFill>
                  <a:srgbClr val="000000"/>
                </a:solidFill>
                <a:latin typeface="Calibri"/>
                <a:ea typeface="Calibri (MS)"/>
                <a:cs typeface="Calibri (MS)"/>
              </a:endParaRPr>
            </a:p>
            <a:p>
              <a:pPr marL="434340" lvl="1" indent="-217170" algn="l">
                <a:lnSpc>
                  <a:spcPts val="3888"/>
                </a:lnSpc>
                <a:buFont typeface="Arial"/>
                <a:buChar char="•"/>
              </a:pPr>
              <a:r>
                <a:rPr lang="en-US" sz="3600" dirty="0">
                  <a:solidFill>
                    <a:srgbClr val="000000"/>
                  </a:solidFill>
                  <a:latin typeface="Calibri"/>
                  <a:ea typeface="Calibri (MS)"/>
                  <a:cs typeface="Calibri (MS)"/>
                  <a:sym typeface="Calibri (MS)"/>
                </a:rPr>
                <a:t>Teach kids safe stair use</a:t>
              </a:r>
              <a:endParaRPr lang="en-US" sz="3600" dirty="0">
                <a:solidFill>
                  <a:srgbClr val="000000"/>
                </a:solidFill>
                <a:latin typeface="Calibri"/>
                <a:ea typeface="Calibri (MS)"/>
                <a:cs typeface="Calibri (MS)"/>
              </a:endParaRPr>
            </a:p>
            <a:p>
              <a:pPr marL="434340" lvl="1" indent="-217170" algn="l">
                <a:lnSpc>
                  <a:spcPts val="3888"/>
                </a:lnSpc>
              </a:pPr>
              <a:endParaRPr lang="en-US" sz="3600">
                <a:solidFill>
                  <a:srgbClr val="000000"/>
                </a:solidFill>
                <a:latin typeface="Calibri (MS)"/>
                <a:ea typeface="Calibri (MS)"/>
                <a:cs typeface="Calibri (MS)"/>
                <a:sym typeface="Calibri (MS)"/>
              </a:endParaRPr>
            </a:p>
            <a:p>
              <a:pPr marL="434340" lvl="1" indent="-217170" algn="l">
                <a:lnSpc>
                  <a:spcPts val="3888"/>
                </a:lnSpc>
              </a:pPr>
              <a:endParaRPr lang="en-US" sz="3600">
                <a:solidFill>
                  <a:srgbClr val="000000"/>
                </a:solidFill>
                <a:latin typeface="Calibri (MS)"/>
                <a:ea typeface="Calibri (MS)"/>
                <a:cs typeface="Calibri (MS)"/>
                <a:sym typeface="Calibri (MS)"/>
              </a:endParaRPr>
            </a:p>
            <a:p>
              <a:pPr marL="434340" lvl="1" indent="-217170" algn="l">
                <a:lnSpc>
                  <a:spcPts val="3888"/>
                </a:lnSpc>
              </a:pPr>
              <a:endParaRPr lang="en-US" sz="3600">
                <a:solidFill>
                  <a:srgbClr val="000000"/>
                </a:solidFill>
                <a:latin typeface="Calibri (MS)"/>
                <a:ea typeface="Calibri (MS)"/>
                <a:cs typeface="Calibri (MS)"/>
                <a:sym typeface="Calibri (MS)"/>
              </a:endParaRPr>
            </a:p>
            <a:p>
              <a:pPr marL="434340" lvl="1" indent="-217170" algn="l">
                <a:lnSpc>
                  <a:spcPts val="3888"/>
                </a:lnSpc>
              </a:pPr>
              <a:endParaRPr lang="en-US" sz="3600">
                <a:solidFill>
                  <a:srgbClr val="000000"/>
                </a:solidFill>
                <a:latin typeface="Calibri (MS)"/>
                <a:ea typeface="Calibri (MS)"/>
                <a:cs typeface="Calibri (MS)"/>
                <a:sym typeface="Calibri (MS)"/>
              </a:endParaRPr>
            </a:p>
            <a:p>
              <a:pPr marL="434340" lvl="1" indent="-217170" algn="l">
                <a:lnSpc>
                  <a:spcPts val="3888"/>
                </a:lnSpc>
              </a:pPr>
              <a:endParaRPr lang="en-US" sz="3600">
                <a:solidFill>
                  <a:srgbClr val="000000"/>
                </a:solidFill>
                <a:latin typeface="Calibri (MS)"/>
                <a:ea typeface="Calibri (MS)"/>
                <a:cs typeface="Calibri (MS)"/>
                <a:sym typeface="Calibri (MS)"/>
              </a:endParaRPr>
            </a:p>
            <a:p>
              <a:pPr marL="434340" lvl="1" indent="-217170" algn="l">
                <a:lnSpc>
                  <a:spcPts val="3888"/>
                </a:lnSpc>
              </a:pPr>
              <a:endParaRPr lang="en-US" sz="3600">
                <a:solidFill>
                  <a:srgbClr val="000000"/>
                </a:solidFill>
                <a:latin typeface="Calibri (MS)"/>
                <a:ea typeface="Calibri (MS)"/>
                <a:cs typeface="Calibri (MS)"/>
                <a:sym typeface="Calibri (MS)"/>
              </a:endParaRPr>
            </a:p>
          </p:txBody>
        </p:sp>
      </p:grpSp>
      <p:sp>
        <p:nvSpPr>
          <p:cNvPr id="8" name="Freeform 8"/>
          <p:cNvSpPr/>
          <p:nvPr/>
        </p:nvSpPr>
        <p:spPr>
          <a:xfrm>
            <a:off x="10058400" y="2486533"/>
            <a:ext cx="6316030" cy="5155164"/>
          </a:xfrm>
          <a:custGeom>
            <a:avLst/>
            <a:gdLst/>
            <a:ahLst/>
            <a:cxnLst/>
            <a:rect l="l" t="t" r="r" b="b"/>
            <a:pathLst>
              <a:path w="6316030" h="5155164">
                <a:moveTo>
                  <a:pt x="0" y="0"/>
                </a:moveTo>
                <a:lnTo>
                  <a:pt x="6316030" y="0"/>
                </a:lnTo>
                <a:lnTo>
                  <a:pt x="6316030" y="5155164"/>
                </a:lnTo>
                <a:lnTo>
                  <a:pt x="0" y="5155164"/>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26760" y="3240088"/>
            <a:ext cx="12034481" cy="3425824"/>
            <a:chOff x="0" y="0"/>
            <a:chExt cx="16045975" cy="4567765"/>
          </a:xfrm>
        </p:grpSpPr>
        <p:sp>
          <p:nvSpPr>
            <p:cNvPr id="3" name="Freeform 3"/>
            <p:cNvSpPr/>
            <p:nvPr/>
          </p:nvSpPr>
          <p:spPr>
            <a:xfrm>
              <a:off x="0" y="0"/>
              <a:ext cx="16045974" cy="4567765"/>
            </a:xfrm>
            <a:custGeom>
              <a:avLst/>
              <a:gdLst/>
              <a:ahLst/>
              <a:cxnLst/>
              <a:rect l="l" t="t" r="r" b="b"/>
              <a:pathLst>
                <a:path w="16045974" h="4567765">
                  <a:moveTo>
                    <a:pt x="0" y="0"/>
                  </a:moveTo>
                  <a:lnTo>
                    <a:pt x="16045974" y="0"/>
                  </a:lnTo>
                  <a:lnTo>
                    <a:pt x="16045974" y="4567765"/>
                  </a:lnTo>
                  <a:lnTo>
                    <a:pt x="0" y="4567765"/>
                  </a:lnTo>
                  <a:close/>
                </a:path>
              </a:pathLst>
            </a:custGeom>
            <a:solidFill>
              <a:srgbClr val="000000">
                <a:alpha val="0"/>
              </a:srgbClr>
            </a:solidFill>
          </p:spPr>
          <p:txBody>
            <a:bodyPr/>
            <a:lstStyle/>
            <a:p>
              <a:endParaRPr lang="en-US"/>
            </a:p>
          </p:txBody>
        </p:sp>
        <p:sp>
          <p:nvSpPr>
            <p:cNvPr id="4" name="TextBox 4"/>
            <p:cNvSpPr txBox="1"/>
            <p:nvPr/>
          </p:nvSpPr>
          <p:spPr>
            <a:xfrm>
              <a:off x="0" y="-381000"/>
              <a:ext cx="16045975" cy="4948765"/>
            </a:xfrm>
            <a:prstGeom prst="rect">
              <a:avLst/>
            </a:prstGeom>
          </p:spPr>
          <p:txBody>
            <a:bodyPr lIns="0" tIns="0" rIns="0" bIns="0" rtlCol="0" anchor="t"/>
            <a:lstStyle/>
            <a:p>
              <a:pPr algn="ctr">
                <a:lnSpc>
                  <a:spcPts val="28000"/>
                </a:lnSpc>
              </a:pPr>
              <a:r>
                <a:rPr lang="en-US" sz="19999" b="1">
                  <a:solidFill>
                    <a:srgbClr val="00406E"/>
                  </a:solidFill>
                  <a:latin typeface="PT Sans Bold"/>
                  <a:ea typeface="PT Sans Bold"/>
                  <a:cs typeface="PT Sans Bold"/>
                  <a:sym typeface="PT Sans Bold"/>
                </a:rPr>
                <a:t>Baby Gates</a:t>
              </a:r>
            </a:p>
          </p:txBody>
        </p:sp>
      </p:grpSp>
      <p:sp>
        <p:nvSpPr>
          <p:cNvPr id="5" name="Freeform 5"/>
          <p:cNvSpPr/>
          <p:nvPr/>
        </p:nvSpPr>
        <p:spPr>
          <a:xfrm>
            <a:off x="14270852" y="6995451"/>
            <a:ext cx="2564135" cy="2262849"/>
          </a:xfrm>
          <a:custGeom>
            <a:avLst/>
            <a:gdLst/>
            <a:ahLst/>
            <a:cxnLst/>
            <a:rect l="l" t="t" r="r" b="b"/>
            <a:pathLst>
              <a:path w="2564135" h="2262849">
                <a:moveTo>
                  <a:pt x="0" y="0"/>
                </a:moveTo>
                <a:lnTo>
                  <a:pt x="2564135" y="0"/>
                </a:lnTo>
                <a:lnTo>
                  <a:pt x="2564135" y="2262849"/>
                </a:lnTo>
                <a:lnTo>
                  <a:pt x="0" y="2262849"/>
                </a:lnTo>
                <a:lnTo>
                  <a:pt x="0" y="0"/>
                </a:lnTo>
                <a:close/>
              </a:path>
            </a:pathLst>
          </a:custGeom>
          <a:blipFill>
            <a:blip r:embed="rId3">
              <a:extLst>
                <a:ext uri="{96DAC541-7B7A-43D3-8B79-37D633B846F1}">
                  <asvg:svgBlip xmlns:asvg="http://schemas.microsoft.com/office/drawing/2016/SVG/main" r:embed="rId4"/>
                </a:ext>
              </a:extLst>
            </a:blip>
            <a:stretch>
              <a:fillRect l="-57" r="-57"/>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76325"/>
            <a:ext cx="13776924" cy="972947"/>
            <a:chOff x="0" y="0"/>
            <a:chExt cx="18369232" cy="1297263"/>
          </a:xfrm>
        </p:grpSpPr>
        <p:sp>
          <p:nvSpPr>
            <p:cNvPr id="3" name="Freeform 3"/>
            <p:cNvSpPr/>
            <p:nvPr/>
          </p:nvSpPr>
          <p:spPr>
            <a:xfrm>
              <a:off x="0" y="0"/>
              <a:ext cx="18369232" cy="1297263"/>
            </a:xfrm>
            <a:custGeom>
              <a:avLst/>
              <a:gdLst/>
              <a:ahLst/>
              <a:cxnLst/>
              <a:rect l="l" t="t" r="r" b="b"/>
              <a:pathLst>
                <a:path w="18369232" h="1297263">
                  <a:moveTo>
                    <a:pt x="0" y="0"/>
                  </a:moveTo>
                  <a:lnTo>
                    <a:pt x="18369232" y="0"/>
                  </a:lnTo>
                  <a:lnTo>
                    <a:pt x="18369232" y="1297263"/>
                  </a:lnTo>
                  <a:lnTo>
                    <a:pt x="0" y="1297263"/>
                  </a:lnTo>
                  <a:close/>
                </a:path>
              </a:pathLst>
            </a:custGeom>
            <a:solidFill>
              <a:srgbClr val="000000">
                <a:alpha val="0"/>
              </a:srgbClr>
            </a:solidFill>
          </p:spPr>
          <p:txBody>
            <a:bodyPr/>
            <a:lstStyle/>
            <a:p>
              <a:endParaRPr lang="en-US"/>
            </a:p>
          </p:txBody>
        </p:sp>
        <p:sp>
          <p:nvSpPr>
            <p:cNvPr id="4" name="TextBox 4"/>
            <p:cNvSpPr txBox="1"/>
            <p:nvPr/>
          </p:nvSpPr>
          <p:spPr>
            <a:xfrm>
              <a:off x="0" y="47625"/>
              <a:ext cx="18369232" cy="1249638"/>
            </a:xfrm>
            <a:prstGeom prst="rect">
              <a:avLst/>
            </a:prstGeom>
          </p:spPr>
          <p:txBody>
            <a:bodyPr lIns="0" tIns="0" rIns="0" bIns="0" rtlCol="0" anchor="t"/>
            <a:lstStyle/>
            <a:p>
              <a:pPr algn="l">
                <a:lnSpc>
                  <a:spcPts val="7503"/>
                </a:lnSpc>
              </a:pPr>
              <a:r>
                <a:rPr lang="en-US" sz="6698">
                  <a:solidFill>
                    <a:srgbClr val="444B5E"/>
                  </a:solidFill>
                  <a:latin typeface="League Spartan"/>
                  <a:ea typeface="League Spartan"/>
                  <a:cs typeface="League Spartan"/>
                  <a:sym typeface="League Spartan"/>
                </a:rPr>
                <a:t>Baby Gates</a:t>
              </a:r>
            </a:p>
          </p:txBody>
        </p:sp>
      </p:grpSp>
      <p:grpSp>
        <p:nvGrpSpPr>
          <p:cNvPr id="5" name="Group 5"/>
          <p:cNvGrpSpPr/>
          <p:nvPr/>
        </p:nvGrpSpPr>
        <p:grpSpPr>
          <a:xfrm>
            <a:off x="1028700" y="2258060"/>
            <a:ext cx="15571458" cy="8154507"/>
            <a:chOff x="0" y="0"/>
            <a:chExt cx="20761944" cy="10872675"/>
          </a:xfrm>
        </p:grpSpPr>
        <p:sp>
          <p:nvSpPr>
            <p:cNvPr id="6" name="Freeform 6"/>
            <p:cNvSpPr/>
            <p:nvPr/>
          </p:nvSpPr>
          <p:spPr>
            <a:xfrm>
              <a:off x="0" y="0"/>
              <a:ext cx="20761944" cy="10872676"/>
            </a:xfrm>
            <a:custGeom>
              <a:avLst/>
              <a:gdLst/>
              <a:ahLst/>
              <a:cxnLst/>
              <a:rect l="l" t="t" r="r" b="b"/>
              <a:pathLst>
                <a:path w="20761944" h="10872676">
                  <a:moveTo>
                    <a:pt x="0" y="0"/>
                  </a:moveTo>
                  <a:lnTo>
                    <a:pt x="20761944" y="0"/>
                  </a:lnTo>
                  <a:lnTo>
                    <a:pt x="20761944" y="10872676"/>
                  </a:lnTo>
                  <a:lnTo>
                    <a:pt x="0" y="10872676"/>
                  </a:lnTo>
                  <a:close/>
                </a:path>
              </a:pathLst>
            </a:custGeom>
            <a:solidFill>
              <a:srgbClr val="000000">
                <a:alpha val="0"/>
              </a:srgbClr>
            </a:solidFill>
          </p:spPr>
          <p:txBody>
            <a:bodyPr/>
            <a:lstStyle/>
            <a:p>
              <a:endParaRPr lang="en-US"/>
            </a:p>
          </p:txBody>
        </p:sp>
        <p:sp>
          <p:nvSpPr>
            <p:cNvPr id="7" name="TextBox 7"/>
            <p:cNvSpPr txBox="1"/>
            <p:nvPr/>
          </p:nvSpPr>
          <p:spPr>
            <a:xfrm>
              <a:off x="0" y="-228600"/>
              <a:ext cx="20761944" cy="11101275"/>
            </a:xfrm>
            <a:prstGeom prst="rect">
              <a:avLst/>
            </a:prstGeom>
          </p:spPr>
          <p:txBody>
            <a:bodyPr lIns="0" tIns="0" rIns="0" bIns="0" rtlCol="0" anchor="t"/>
            <a:lstStyle/>
            <a:p>
              <a:pPr algn="l">
                <a:lnSpc>
                  <a:spcPts val="6240"/>
                </a:lnSpc>
              </a:pPr>
              <a:r>
                <a:rPr lang="en-US" sz="3900" b="1" dirty="0">
                  <a:solidFill>
                    <a:srgbClr val="000000"/>
                  </a:solidFill>
                  <a:latin typeface="Calibri"/>
                  <a:ea typeface="Calibri (MS) Bold"/>
                  <a:cs typeface="Calibri (MS) Bold"/>
                  <a:sym typeface="Calibri (MS) Bold"/>
                </a:rPr>
                <a:t>Baby gates keep kids safe when used correctly.</a:t>
              </a:r>
              <a:endParaRPr lang="en-US" sz="3900" b="1" dirty="0">
                <a:solidFill>
                  <a:srgbClr val="000000"/>
                </a:solidFill>
                <a:latin typeface="Calibri"/>
                <a:ea typeface="Calibri (MS) Bold"/>
                <a:cs typeface="Calibri (MS) Bold"/>
              </a:endParaRPr>
            </a:p>
            <a:p>
              <a:pPr algn="l">
                <a:lnSpc>
                  <a:spcPts val="1899"/>
                </a:lnSpc>
              </a:pPr>
              <a:endParaRPr lang="en-US" sz="3900" b="1" dirty="0">
                <a:solidFill>
                  <a:srgbClr val="000000"/>
                </a:solidFill>
                <a:latin typeface="Calibri"/>
                <a:ea typeface="Calibri (MS) Bold"/>
                <a:cs typeface="Calibri (MS) Bold"/>
              </a:endParaRPr>
            </a:p>
            <a:p>
              <a:pPr marL="868045" lvl="2" indent="-288925" algn="l">
                <a:lnSpc>
                  <a:spcPts val="6078"/>
                </a:lnSpc>
                <a:buFont typeface="Arial"/>
                <a:buChar char="⚬"/>
              </a:pPr>
              <a:r>
                <a:rPr lang="en-US" sz="3750" dirty="0">
                  <a:solidFill>
                    <a:srgbClr val="000000"/>
                  </a:solidFill>
                  <a:latin typeface="Calibri"/>
                  <a:ea typeface="Calibri (MS)"/>
                  <a:cs typeface="Calibri (MS)"/>
                  <a:sym typeface="Calibri (MS)"/>
                </a:rPr>
                <a:t>They help prevent falls and keep kids away from hazards</a:t>
              </a:r>
              <a:endParaRPr lang="en-US" sz="3750" dirty="0">
                <a:solidFill>
                  <a:srgbClr val="000000"/>
                </a:solidFill>
                <a:latin typeface="Calibri"/>
                <a:ea typeface="Calibri (MS)"/>
                <a:cs typeface="Calibri (MS)"/>
              </a:endParaRPr>
            </a:p>
            <a:p>
              <a:pPr marL="868045" lvl="2" indent="-288925" algn="l">
                <a:lnSpc>
                  <a:spcPts val="1899"/>
                </a:lnSpc>
              </a:pPr>
              <a:endParaRPr lang="en-US" sz="3750" dirty="0">
                <a:solidFill>
                  <a:srgbClr val="000000"/>
                </a:solidFill>
                <a:latin typeface="Calibri"/>
                <a:ea typeface="Calibri (MS)"/>
                <a:cs typeface="Calibri (MS)"/>
              </a:endParaRPr>
            </a:p>
            <a:p>
              <a:pPr marL="868045" lvl="2" indent="-288925" algn="l">
                <a:lnSpc>
                  <a:spcPts val="6078"/>
                </a:lnSpc>
                <a:buFont typeface="Arial"/>
                <a:buChar char="⚬"/>
              </a:pPr>
              <a:r>
                <a:rPr lang="en-US" sz="3750" dirty="0">
                  <a:solidFill>
                    <a:srgbClr val="000000"/>
                  </a:solidFill>
                  <a:latin typeface="Calibri"/>
                  <a:ea typeface="Calibri (MS)"/>
                  <a:cs typeface="Calibri (MS)"/>
                  <a:sym typeface="Calibri (MS)"/>
                </a:rPr>
                <a:t>Baby gates set safe boundaries for play and exploring</a:t>
              </a:r>
              <a:endParaRPr lang="en-US" sz="3750" dirty="0">
                <a:solidFill>
                  <a:srgbClr val="000000"/>
                </a:solidFill>
                <a:latin typeface="Calibri"/>
                <a:ea typeface="Calibri (MS)"/>
                <a:cs typeface="Calibri (MS)"/>
              </a:endParaRPr>
            </a:p>
            <a:p>
              <a:pPr marL="868045" lvl="2" indent="-288925" algn="l">
                <a:lnSpc>
                  <a:spcPts val="1899"/>
                </a:lnSpc>
              </a:pPr>
              <a:endParaRPr lang="en-US" sz="3750" dirty="0">
                <a:solidFill>
                  <a:srgbClr val="000000"/>
                </a:solidFill>
                <a:latin typeface="Calibri"/>
                <a:ea typeface="Calibri (MS)"/>
                <a:cs typeface="Calibri (MS)"/>
              </a:endParaRPr>
            </a:p>
            <a:p>
              <a:pPr marL="868045" lvl="2" indent="-288925" algn="l">
                <a:lnSpc>
                  <a:spcPts val="6078"/>
                </a:lnSpc>
                <a:buFont typeface="Arial"/>
                <a:buChar char="⚬"/>
              </a:pPr>
              <a:r>
                <a:rPr lang="en-US" sz="3750" dirty="0">
                  <a:solidFill>
                    <a:srgbClr val="000000"/>
                  </a:solidFill>
                  <a:latin typeface="Calibri"/>
                  <a:ea typeface="Calibri (MS)"/>
                  <a:cs typeface="Calibri (MS)"/>
                  <a:sym typeface="Calibri (MS)"/>
                </a:rPr>
                <a:t>Baby gates: use from 6 months through 24 months of age, depending on developmental milestones and </a:t>
              </a:r>
              <a:r>
                <a:rPr lang="en-US" sz="3750" dirty="0" err="1">
                  <a:solidFill>
                    <a:srgbClr val="000000"/>
                  </a:solidFill>
                  <a:latin typeface="Calibri"/>
                  <a:ea typeface="Calibri (MS)"/>
                  <a:cs typeface="Calibri (MS)"/>
                  <a:sym typeface="Calibri (MS)"/>
                </a:rPr>
                <a:t>behaviour</a:t>
              </a:r>
              <a:r>
                <a:rPr lang="en-US" sz="3750" dirty="0">
                  <a:solidFill>
                    <a:srgbClr val="000000"/>
                  </a:solidFill>
                  <a:latin typeface="Calibri"/>
                  <a:ea typeface="Calibri (MS)"/>
                  <a:cs typeface="Calibri (MS)"/>
                  <a:sym typeface="Calibri (MS)"/>
                </a:rPr>
                <a:t> </a:t>
              </a:r>
              <a:endParaRPr lang="en-US" sz="3750" dirty="0">
                <a:solidFill>
                  <a:srgbClr val="000000"/>
                </a:solidFill>
                <a:latin typeface="Calibri"/>
                <a:ea typeface="Calibri (MS)"/>
                <a:cs typeface="Calibri (MS)"/>
              </a:endParaRPr>
            </a:p>
            <a:p>
              <a:pPr marL="868045" lvl="2" indent="-288925" algn="l">
                <a:lnSpc>
                  <a:spcPts val="6078"/>
                </a:lnSpc>
                <a:buFont typeface="Arial"/>
                <a:buChar char="⚬"/>
              </a:pPr>
              <a:r>
                <a:rPr lang="en-US" sz="3750" dirty="0">
                  <a:solidFill>
                    <a:srgbClr val="000000"/>
                  </a:solidFill>
                  <a:latin typeface="Calibri"/>
                  <a:ea typeface="Calibri (MS)"/>
                  <a:cs typeface="Calibri (MS)"/>
                  <a:sym typeface="Calibri (MS)"/>
                </a:rPr>
                <a:t>Install a baby gate when you notice your child starting to move independently and crawl </a:t>
              </a:r>
              <a:endParaRPr lang="en-US" sz="3750" dirty="0">
                <a:solidFill>
                  <a:srgbClr val="000000"/>
                </a:solidFill>
                <a:latin typeface="Calibri"/>
                <a:ea typeface="Calibri (MS)"/>
                <a:cs typeface="Calibri (MS)"/>
              </a:endParaRPr>
            </a:p>
            <a:p>
              <a:pPr marL="868559" lvl="2" indent="-289520" algn="l">
                <a:lnSpc>
                  <a:spcPts val="6078"/>
                </a:lnSpc>
              </a:pPr>
              <a:endParaRPr lang="en-US" sz="3799" dirty="0">
                <a:solidFill>
                  <a:srgbClr val="000000"/>
                </a:solidFill>
                <a:latin typeface="Calibri (MS)"/>
                <a:ea typeface="Calibri (MS)"/>
                <a:cs typeface="Calibri (MS)"/>
                <a:sym typeface="Calibri (MS)"/>
              </a:endParaRPr>
            </a:p>
            <a:p>
              <a:pPr marL="868559" lvl="2" indent="-289520" algn="l">
                <a:lnSpc>
                  <a:spcPts val="4620"/>
                </a:lnSpc>
              </a:pPr>
              <a:endParaRPr lang="en-US" sz="3799" dirty="0">
                <a:solidFill>
                  <a:srgbClr val="000000"/>
                </a:solidFill>
                <a:latin typeface="Calibri (MS)"/>
                <a:ea typeface="Calibri (MS)"/>
                <a:cs typeface="Calibri (MS)"/>
                <a:sym typeface="Calibri (MS)"/>
              </a:endParaRPr>
            </a:p>
            <a:p>
              <a:pPr marL="868559" lvl="2" indent="-289520" algn="l">
                <a:lnSpc>
                  <a:spcPts val="4620"/>
                </a:lnSpc>
              </a:pPr>
              <a:endParaRPr lang="en-US" sz="3799" dirty="0">
                <a:solidFill>
                  <a:srgbClr val="000000"/>
                </a:solidFill>
                <a:latin typeface="Calibri (MS)"/>
                <a:ea typeface="Calibri (MS)"/>
                <a:cs typeface="Calibri (MS)"/>
                <a:sym typeface="Calibri (MS)"/>
              </a:endParaRPr>
            </a:p>
          </p:txBody>
        </p:sp>
      </p:grpSp>
      <p:sp>
        <p:nvSpPr>
          <p:cNvPr id="8" name="Freeform 8"/>
          <p:cNvSpPr/>
          <p:nvPr/>
        </p:nvSpPr>
        <p:spPr>
          <a:xfrm>
            <a:off x="15496446" y="0"/>
            <a:ext cx="7834588" cy="10287000"/>
          </a:xfrm>
          <a:custGeom>
            <a:avLst/>
            <a:gdLst/>
            <a:ahLst/>
            <a:cxnLst/>
            <a:rect l="l" t="t" r="r" b="b"/>
            <a:pathLst>
              <a:path w="7834588" h="10287000">
                <a:moveTo>
                  <a:pt x="0" y="0"/>
                </a:moveTo>
                <a:lnTo>
                  <a:pt x="7834588" y="0"/>
                </a:lnTo>
                <a:lnTo>
                  <a:pt x="7834588"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28" r="-28"/>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4000" y="2812789"/>
            <a:ext cx="6989948" cy="4661422"/>
            <a:chOff x="0" y="0"/>
            <a:chExt cx="9319931" cy="6215229"/>
          </a:xfrm>
        </p:grpSpPr>
        <p:sp>
          <p:nvSpPr>
            <p:cNvPr id="3" name="Freeform 3"/>
            <p:cNvSpPr/>
            <p:nvPr/>
          </p:nvSpPr>
          <p:spPr>
            <a:xfrm>
              <a:off x="0" y="0"/>
              <a:ext cx="9319895" cy="6215253"/>
            </a:xfrm>
            <a:custGeom>
              <a:avLst/>
              <a:gdLst/>
              <a:ahLst/>
              <a:cxnLst/>
              <a:rect l="l" t="t" r="r" b="b"/>
              <a:pathLst>
                <a:path w="9319895" h="6215253">
                  <a:moveTo>
                    <a:pt x="0" y="0"/>
                  </a:moveTo>
                  <a:lnTo>
                    <a:pt x="9319895" y="0"/>
                  </a:lnTo>
                  <a:lnTo>
                    <a:pt x="9319895" y="6215253"/>
                  </a:lnTo>
                  <a:lnTo>
                    <a:pt x="0" y="6215253"/>
                  </a:lnTo>
                  <a:lnTo>
                    <a:pt x="0" y="0"/>
                  </a:lnTo>
                  <a:close/>
                </a:path>
              </a:pathLst>
            </a:custGeom>
            <a:blipFill>
              <a:blip r:embed="rId3"/>
              <a:stretch>
                <a:fillRect l="-15" r="-16"/>
              </a:stretch>
            </a:blipFill>
          </p:spPr>
          <p:txBody>
            <a:bodyPr/>
            <a:lstStyle/>
            <a:p>
              <a:endParaRPr lang="en-US"/>
            </a:p>
          </p:txBody>
        </p:sp>
      </p:grpSp>
      <p:grpSp>
        <p:nvGrpSpPr>
          <p:cNvPr id="4" name="Group 4"/>
          <p:cNvGrpSpPr/>
          <p:nvPr/>
        </p:nvGrpSpPr>
        <p:grpSpPr>
          <a:xfrm>
            <a:off x="2823730" y="3031400"/>
            <a:ext cx="4158783" cy="4158783"/>
            <a:chOff x="0" y="0"/>
            <a:chExt cx="5545044" cy="5545044"/>
          </a:xfrm>
        </p:grpSpPr>
        <p:sp>
          <p:nvSpPr>
            <p:cNvPr id="5" name="Freeform 5"/>
            <p:cNvSpPr/>
            <p:nvPr/>
          </p:nvSpPr>
          <p:spPr>
            <a:xfrm>
              <a:off x="0" y="0"/>
              <a:ext cx="5545074" cy="5545074"/>
            </a:xfrm>
            <a:custGeom>
              <a:avLst/>
              <a:gdLst/>
              <a:ahLst/>
              <a:cxnLst/>
              <a:rect l="l" t="t" r="r" b="b"/>
              <a:pathLst>
                <a:path w="5545074" h="5545074">
                  <a:moveTo>
                    <a:pt x="0" y="0"/>
                  </a:moveTo>
                  <a:lnTo>
                    <a:pt x="5545074" y="0"/>
                  </a:lnTo>
                  <a:lnTo>
                    <a:pt x="5545074" y="5545074"/>
                  </a:lnTo>
                  <a:lnTo>
                    <a:pt x="0" y="5545074"/>
                  </a:lnTo>
                  <a:lnTo>
                    <a:pt x="0" y="0"/>
                  </a:lnTo>
                  <a:close/>
                </a:path>
              </a:pathLst>
            </a:custGeom>
            <a:blipFill>
              <a:blip r:embed="rId4"/>
              <a:stretch>
                <a:fillRect/>
              </a:stretch>
            </a:blipFill>
          </p:spPr>
          <p:txBody>
            <a:bodyPr/>
            <a:lstStyle/>
            <a:p>
              <a:endParaRPr lang="en-US"/>
            </a:p>
          </p:txBody>
        </p:sp>
      </p:grpSp>
      <p:grpSp>
        <p:nvGrpSpPr>
          <p:cNvPr id="6" name="Group 6"/>
          <p:cNvGrpSpPr/>
          <p:nvPr/>
        </p:nvGrpSpPr>
        <p:grpSpPr>
          <a:xfrm>
            <a:off x="1028700" y="1076325"/>
            <a:ext cx="13776924" cy="972947"/>
            <a:chOff x="0" y="0"/>
            <a:chExt cx="18369232" cy="1297263"/>
          </a:xfrm>
        </p:grpSpPr>
        <p:sp>
          <p:nvSpPr>
            <p:cNvPr id="7" name="Freeform 7"/>
            <p:cNvSpPr/>
            <p:nvPr/>
          </p:nvSpPr>
          <p:spPr>
            <a:xfrm>
              <a:off x="0" y="0"/>
              <a:ext cx="18369232" cy="1297263"/>
            </a:xfrm>
            <a:custGeom>
              <a:avLst/>
              <a:gdLst/>
              <a:ahLst/>
              <a:cxnLst/>
              <a:rect l="l" t="t" r="r" b="b"/>
              <a:pathLst>
                <a:path w="18369232" h="1297263">
                  <a:moveTo>
                    <a:pt x="0" y="0"/>
                  </a:moveTo>
                  <a:lnTo>
                    <a:pt x="18369232" y="0"/>
                  </a:lnTo>
                  <a:lnTo>
                    <a:pt x="18369232" y="1297263"/>
                  </a:lnTo>
                  <a:lnTo>
                    <a:pt x="0" y="1297263"/>
                  </a:lnTo>
                  <a:close/>
                </a:path>
              </a:pathLst>
            </a:custGeom>
            <a:solidFill>
              <a:srgbClr val="000000">
                <a:alpha val="0"/>
              </a:srgbClr>
            </a:solidFill>
          </p:spPr>
          <p:txBody>
            <a:bodyPr/>
            <a:lstStyle/>
            <a:p>
              <a:endParaRPr lang="en-US"/>
            </a:p>
          </p:txBody>
        </p:sp>
        <p:sp>
          <p:nvSpPr>
            <p:cNvPr id="8" name="TextBox 8"/>
            <p:cNvSpPr txBox="1"/>
            <p:nvPr/>
          </p:nvSpPr>
          <p:spPr>
            <a:xfrm>
              <a:off x="0" y="47625"/>
              <a:ext cx="18369232" cy="1249638"/>
            </a:xfrm>
            <a:prstGeom prst="rect">
              <a:avLst/>
            </a:prstGeom>
          </p:spPr>
          <p:txBody>
            <a:bodyPr lIns="0" tIns="0" rIns="0" bIns="0" rtlCol="0" anchor="t"/>
            <a:lstStyle/>
            <a:p>
              <a:pPr algn="l">
                <a:lnSpc>
                  <a:spcPts val="7503"/>
                </a:lnSpc>
              </a:pPr>
              <a:r>
                <a:rPr lang="en-US" sz="6698">
                  <a:solidFill>
                    <a:srgbClr val="444B5E"/>
                  </a:solidFill>
                  <a:latin typeface="League Spartan"/>
                  <a:ea typeface="League Spartan"/>
                  <a:cs typeface="League Spartan"/>
                  <a:sym typeface="League Spartan"/>
                </a:rPr>
                <a:t>Types of Baby Gates</a:t>
              </a:r>
            </a:p>
          </p:txBody>
        </p:sp>
      </p:grpSp>
      <p:grpSp>
        <p:nvGrpSpPr>
          <p:cNvPr id="9" name="Group 9"/>
          <p:cNvGrpSpPr/>
          <p:nvPr/>
        </p:nvGrpSpPr>
        <p:grpSpPr>
          <a:xfrm>
            <a:off x="2993114" y="7173922"/>
            <a:ext cx="3754596" cy="1318260"/>
            <a:chOff x="0" y="0"/>
            <a:chExt cx="5006128" cy="1757680"/>
          </a:xfrm>
        </p:grpSpPr>
        <p:sp>
          <p:nvSpPr>
            <p:cNvPr id="10" name="Freeform 10"/>
            <p:cNvSpPr/>
            <p:nvPr/>
          </p:nvSpPr>
          <p:spPr>
            <a:xfrm>
              <a:off x="0" y="0"/>
              <a:ext cx="5006128" cy="1757680"/>
            </a:xfrm>
            <a:custGeom>
              <a:avLst/>
              <a:gdLst/>
              <a:ahLst/>
              <a:cxnLst/>
              <a:rect l="l" t="t" r="r" b="b"/>
              <a:pathLst>
                <a:path w="5006128" h="1757680">
                  <a:moveTo>
                    <a:pt x="0" y="0"/>
                  </a:moveTo>
                  <a:lnTo>
                    <a:pt x="5006128" y="0"/>
                  </a:lnTo>
                  <a:lnTo>
                    <a:pt x="5006128" y="1757680"/>
                  </a:lnTo>
                  <a:lnTo>
                    <a:pt x="0" y="1757680"/>
                  </a:lnTo>
                  <a:close/>
                </a:path>
              </a:pathLst>
            </a:custGeom>
            <a:solidFill>
              <a:srgbClr val="000000">
                <a:alpha val="0"/>
              </a:srgbClr>
            </a:solidFill>
          </p:spPr>
          <p:txBody>
            <a:bodyPr/>
            <a:lstStyle/>
            <a:p>
              <a:endParaRPr lang="en-US"/>
            </a:p>
          </p:txBody>
        </p:sp>
        <p:sp>
          <p:nvSpPr>
            <p:cNvPr id="11" name="TextBox 11"/>
            <p:cNvSpPr txBox="1"/>
            <p:nvPr/>
          </p:nvSpPr>
          <p:spPr>
            <a:xfrm>
              <a:off x="0" y="-133350"/>
              <a:ext cx="5006128" cy="1891030"/>
            </a:xfrm>
            <a:prstGeom prst="rect">
              <a:avLst/>
            </a:prstGeom>
          </p:spPr>
          <p:txBody>
            <a:bodyPr lIns="0" tIns="0" rIns="0" bIns="0" rtlCol="0" anchor="t"/>
            <a:lstStyle/>
            <a:p>
              <a:pPr algn="ctr">
                <a:lnSpc>
                  <a:spcPts val="5040"/>
                </a:lnSpc>
              </a:pPr>
              <a:r>
                <a:rPr lang="en-US" sz="3600" b="1" dirty="0">
                  <a:solidFill>
                    <a:srgbClr val="000000"/>
                  </a:solidFill>
                  <a:latin typeface="Calibri"/>
                  <a:ea typeface="Calibri (MS) Bold"/>
                  <a:cs typeface="Calibri (MS) Bold"/>
                  <a:sym typeface="Calibri (MS) Bold"/>
                </a:rPr>
                <a:t>Hardware Mounted</a:t>
              </a:r>
              <a:endParaRPr lang="en-US" sz="3600" b="1" dirty="0">
                <a:solidFill>
                  <a:srgbClr val="000000"/>
                </a:solidFill>
                <a:latin typeface="Calibri"/>
                <a:ea typeface="Calibri (MS) Bold"/>
                <a:cs typeface="Calibri (MS) Bold"/>
              </a:endParaRPr>
            </a:p>
            <a:p>
              <a:pPr algn="ctr">
                <a:lnSpc>
                  <a:spcPts val="5040"/>
                </a:lnSpc>
              </a:pPr>
              <a:r>
                <a:rPr lang="en-US" sz="3600" b="1" dirty="0">
                  <a:solidFill>
                    <a:srgbClr val="000000"/>
                  </a:solidFill>
                  <a:latin typeface="Calibri"/>
                  <a:ea typeface="Calibri (MS) Bold"/>
                  <a:cs typeface="Calibri (MS) Bold"/>
                  <a:sym typeface="Calibri (MS) Bold"/>
                </a:rPr>
                <a:t>Baby Gate</a:t>
              </a:r>
              <a:endParaRPr lang="en-US" sz="3600" b="1" dirty="0">
                <a:solidFill>
                  <a:srgbClr val="000000"/>
                </a:solidFill>
                <a:latin typeface="Calibri"/>
                <a:ea typeface="Calibri (MS) Bold"/>
                <a:cs typeface="Calibri (MS) Bold"/>
              </a:endParaRPr>
            </a:p>
          </p:txBody>
        </p:sp>
      </p:grpSp>
      <p:grpSp>
        <p:nvGrpSpPr>
          <p:cNvPr id="12" name="Group 12"/>
          <p:cNvGrpSpPr/>
          <p:nvPr/>
        </p:nvGrpSpPr>
        <p:grpSpPr>
          <a:xfrm>
            <a:off x="11123060" y="7173922"/>
            <a:ext cx="3615849" cy="1318260"/>
            <a:chOff x="0" y="0"/>
            <a:chExt cx="4821132" cy="1757680"/>
          </a:xfrm>
        </p:grpSpPr>
        <p:sp>
          <p:nvSpPr>
            <p:cNvPr id="13" name="Freeform 13"/>
            <p:cNvSpPr/>
            <p:nvPr/>
          </p:nvSpPr>
          <p:spPr>
            <a:xfrm>
              <a:off x="0" y="0"/>
              <a:ext cx="4821132" cy="1757680"/>
            </a:xfrm>
            <a:custGeom>
              <a:avLst/>
              <a:gdLst/>
              <a:ahLst/>
              <a:cxnLst/>
              <a:rect l="l" t="t" r="r" b="b"/>
              <a:pathLst>
                <a:path w="4821132" h="1757680">
                  <a:moveTo>
                    <a:pt x="0" y="0"/>
                  </a:moveTo>
                  <a:lnTo>
                    <a:pt x="4821132" y="0"/>
                  </a:lnTo>
                  <a:lnTo>
                    <a:pt x="4821132" y="1757680"/>
                  </a:lnTo>
                  <a:lnTo>
                    <a:pt x="0" y="1757680"/>
                  </a:lnTo>
                  <a:close/>
                </a:path>
              </a:pathLst>
            </a:custGeom>
            <a:solidFill>
              <a:srgbClr val="000000">
                <a:alpha val="0"/>
              </a:srgbClr>
            </a:solidFill>
          </p:spPr>
          <p:txBody>
            <a:bodyPr/>
            <a:lstStyle/>
            <a:p>
              <a:endParaRPr lang="en-US"/>
            </a:p>
          </p:txBody>
        </p:sp>
        <p:sp>
          <p:nvSpPr>
            <p:cNvPr id="14" name="TextBox 14"/>
            <p:cNvSpPr txBox="1"/>
            <p:nvPr/>
          </p:nvSpPr>
          <p:spPr>
            <a:xfrm>
              <a:off x="0" y="-133350"/>
              <a:ext cx="4821132" cy="1891030"/>
            </a:xfrm>
            <a:prstGeom prst="rect">
              <a:avLst/>
            </a:prstGeom>
          </p:spPr>
          <p:txBody>
            <a:bodyPr lIns="0" tIns="0" rIns="0" bIns="0" rtlCol="0" anchor="t"/>
            <a:lstStyle/>
            <a:p>
              <a:pPr algn="ctr">
                <a:lnSpc>
                  <a:spcPts val="5040"/>
                </a:lnSpc>
              </a:pPr>
              <a:r>
                <a:rPr lang="en-US" sz="3600" b="1" dirty="0">
                  <a:solidFill>
                    <a:srgbClr val="000000"/>
                  </a:solidFill>
                  <a:latin typeface="Calibri"/>
                  <a:ea typeface="Calibri (MS) Bold"/>
                  <a:cs typeface="Calibri (MS) Bold"/>
                  <a:sym typeface="Calibri (MS) Bold"/>
                </a:rPr>
                <a:t>Pressure Mounted </a:t>
              </a:r>
              <a:endParaRPr lang="en-US" sz="3600" b="1" dirty="0">
                <a:solidFill>
                  <a:srgbClr val="000000"/>
                </a:solidFill>
                <a:latin typeface="Calibri"/>
                <a:ea typeface="Calibri (MS) Bold"/>
                <a:cs typeface="Calibri (MS) Bold"/>
              </a:endParaRPr>
            </a:p>
            <a:p>
              <a:pPr algn="ctr">
                <a:lnSpc>
                  <a:spcPts val="5040"/>
                </a:lnSpc>
              </a:pPr>
              <a:r>
                <a:rPr lang="en-US" sz="3600" b="1" dirty="0">
                  <a:solidFill>
                    <a:srgbClr val="000000"/>
                  </a:solidFill>
                  <a:latin typeface="Calibri"/>
                  <a:ea typeface="Calibri (MS) Bold"/>
                  <a:cs typeface="Calibri (MS) Bold"/>
                  <a:sym typeface="Calibri (MS) Bold"/>
                </a:rPr>
                <a:t>Baby Gate</a:t>
              </a:r>
              <a:endParaRPr lang="en-US" sz="3600" b="1" dirty="0">
                <a:solidFill>
                  <a:srgbClr val="000000"/>
                </a:solidFill>
                <a:latin typeface="Calibri"/>
                <a:ea typeface="Calibri (MS) Bold"/>
                <a:cs typeface="Calibri (MS) Bold"/>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76325"/>
            <a:ext cx="13776924" cy="972947"/>
            <a:chOff x="0" y="0"/>
            <a:chExt cx="18369232" cy="1297263"/>
          </a:xfrm>
        </p:grpSpPr>
        <p:sp>
          <p:nvSpPr>
            <p:cNvPr id="3" name="Freeform 3"/>
            <p:cNvSpPr/>
            <p:nvPr/>
          </p:nvSpPr>
          <p:spPr>
            <a:xfrm>
              <a:off x="0" y="0"/>
              <a:ext cx="18369232" cy="1297263"/>
            </a:xfrm>
            <a:custGeom>
              <a:avLst/>
              <a:gdLst/>
              <a:ahLst/>
              <a:cxnLst/>
              <a:rect l="l" t="t" r="r" b="b"/>
              <a:pathLst>
                <a:path w="18369232" h="1297263">
                  <a:moveTo>
                    <a:pt x="0" y="0"/>
                  </a:moveTo>
                  <a:lnTo>
                    <a:pt x="18369232" y="0"/>
                  </a:lnTo>
                  <a:lnTo>
                    <a:pt x="18369232" y="1297263"/>
                  </a:lnTo>
                  <a:lnTo>
                    <a:pt x="0" y="1297263"/>
                  </a:lnTo>
                  <a:close/>
                </a:path>
              </a:pathLst>
            </a:custGeom>
            <a:solidFill>
              <a:srgbClr val="000000">
                <a:alpha val="0"/>
              </a:srgbClr>
            </a:solidFill>
          </p:spPr>
          <p:txBody>
            <a:bodyPr/>
            <a:lstStyle/>
            <a:p>
              <a:endParaRPr lang="en-US"/>
            </a:p>
          </p:txBody>
        </p:sp>
        <p:sp>
          <p:nvSpPr>
            <p:cNvPr id="4" name="TextBox 4"/>
            <p:cNvSpPr txBox="1"/>
            <p:nvPr/>
          </p:nvSpPr>
          <p:spPr>
            <a:xfrm>
              <a:off x="0" y="47625"/>
              <a:ext cx="18369232" cy="1249638"/>
            </a:xfrm>
            <a:prstGeom prst="rect">
              <a:avLst/>
            </a:prstGeom>
          </p:spPr>
          <p:txBody>
            <a:bodyPr lIns="0" tIns="0" rIns="0" bIns="0" rtlCol="0" anchor="t"/>
            <a:lstStyle/>
            <a:p>
              <a:pPr algn="l">
                <a:lnSpc>
                  <a:spcPts val="7503"/>
                </a:lnSpc>
              </a:pPr>
              <a:r>
                <a:rPr lang="en-US" sz="6698">
                  <a:solidFill>
                    <a:srgbClr val="444B5E"/>
                  </a:solidFill>
                  <a:latin typeface="League Spartan"/>
                  <a:ea typeface="League Spartan"/>
                  <a:cs typeface="League Spartan"/>
                  <a:sym typeface="League Spartan"/>
                </a:rPr>
                <a:t>Hardware Mounted Baby Gate</a:t>
              </a:r>
            </a:p>
          </p:txBody>
        </p:sp>
      </p:grpSp>
      <p:grpSp>
        <p:nvGrpSpPr>
          <p:cNvPr id="5" name="Group 5"/>
          <p:cNvGrpSpPr/>
          <p:nvPr/>
        </p:nvGrpSpPr>
        <p:grpSpPr>
          <a:xfrm>
            <a:off x="6780402" y="2715644"/>
            <a:ext cx="9904994" cy="6459312"/>
            <a:chOff x="0" y="-219075"/>
            <a:chExt cx="13206659" cy="8612416"/>
          </a:xfrm>
        </p:grpSpPr>
        <p:sp>
          <p:nvSpPr>
            <p:cNvPr id="6" name="Freeform 6"/>
            <p:cNvSpPr/>
            <p:nvPr/>
          </p:nvSpPr>
          <p:spPr>
            <a:xfrm>
              <a:off x="29380" y="297513"/>
              <a:ext cx="13177279" cy="8095828"/>
            </a:xfrm>
            <a:custGeom>
              <a:avLst/>
              <a:gdLst/>
              <a:ahLst/>
              <a:cxnLst/>
              <a:rect l="l" t="t" r="r" b="b"/>
              <a:pathLst>
                <a:path w="13177279" h="8095828">
                  <a:moveTo>
                    <a:pt x="0" y="0"/>
                  </a:moveTo>
                  <a:lnTo>
                    <a:pt x="13177279" y="0"/>
                  </a:lnTo>
                  <a:lnTo>
                    <a:pt x="13177279" y="8095828"/>
                  </a:lnTo>
                  <a:lnTo>
                    <a:pt x="0" y="8095828"/>
                  </a:lnTo>
                  <a:close/>
                </a:path>
              </a:pathLst>
            </a:custGeom>
            <a:solidFill>
              <a:srgbClr val="000000">
                <a:alpha val="0"/>
              </a:srgbClr>
            </a:solidFill>
          </p:spPr>
          <p:txBody>
            <a:bodyPr/>
            <a:lstStyle/>
            <a:p>
              <a:endParaRPr lang="en-US"/>
            </a:p>
          </p:txBody>
        </p:sp>
        <p:sp>
          <p:nvSpPr>
            <p:cNvPr id="7" name="TextBox 7"/>
            <p:cNvSpPr txBox="1"/>
            <p:nvPr/>
          </p:nvSpPr>
          <p:spPr>
            <a:xfrm>
              <a:off x="0" y="-219075"/>
              <a:ext cx="13177280" cy="8314903"/>
            </a:xfrm>
            <a:prstGeom prst="rect">
              <a:avLst/>
            </a:prstGeom>
          </p:spPr>
          <p:txBody>
            <a:bodyPr lIns="0" tIns="0" rIns="0" bIns="0" rtlCol="0" anchor="t"/>
            <a:lstStyle/>
            <a:p>
              <a:pPr marL="868045" lvl="2" indent="-288925" algn="l">
                <a:lnSpc>
                  <a:spcPts val="6078"/>
                </a:lnSpc>
                <a:buFont typeface="Arial"/>
                <a:buChar char="⚬"/>
              </a:pPr>
              <a:r>
                <a:rPr lang="en-US" sz="3750" dirty="0">
                  <a:solidFill>
                    <a:srgbClr val="000000"/>
                  </a:solidFill>
                  <a:latin typeface="Calibri"/>
                  <a:ea typeface="Calibri (MS)"/>
                  <a:cs typeface="Calibri (MS)"/>
                  <a:sym typeface="Calibri (MS)"/>
                </a:rPr>
                <a:t>Kept in place by hardware (typically screws) </a:t>
              </a:r>
              <a:endParaRPr lang="en-US" sz="3750" dirty="0">
                <a:solidFill>
                  <a:srgbClr val="000000"/>
                </a:solidFill>
                <a:latin typeface="Calibri"/>
                <a:ea typeface="Calibri (MS)"/>
                <a:cs typeface="Calibri (MS)"/>
              </a:endParaRPr>
            </a:p>
            <a:p>
              <a:pPr marL="868045" lvl="2" indent="-288925" algn="l">
                <a:lnSpc>
                  <a:spcPts val="2559"/>
                </a:lnSpc>
              </a:pPr>
              <a:endParaRPr lang="en-US" sz="3750" dirty="0">
                <a:solidFill>
                  <a:srgbClr val="000000"/>
                </a:solidFill>
                <a:latin typeface="Calibri"/>
                <a:ea typeface="Calibri (MS)"/>
                <a:cs typeface="Calibri (MS)"/>
              </a:endParaRPr>
            </a:p>
            <a:p>
              <a:pPr marL="868045" lvl="2" indent="-288925" algn="l">
                <a:lnSpc>
                  <a:spcPts val="6078"/>
                </a:lnSpc>
                <a:buFont typeface="Arial"/>
                <a:buChar char="⚬"/>
              </a:pPr>
              <a:r>
                <a:rPr lang="en-US" sz="3750" dirty="0">
                  <a:solidFill>
                    <a:srgbClr val="000000"/>
                  </a:solidFill>
                  <a:latin typeface="Calibri"/>
                  <a:ea typeface="Calibri (MS)"/>
                  <a:cs typeface="Calibri (MS)"/>
                  <a:sym typeface="Calibri (MS)"/>
                </a:rPr>
                <a:t>Mounted in the studs of a wall </a:t>
              </a:r>
              <a:endParaRPr lang="en-US" sz="3750" dirty="0">
                <a:solidFill>
                  <a:srgbClr val="000000"/>
                </a:solidFill>
                <a:latin typeface="Calibri"/>
                <a:ea typeface="Calibri (MS)"/>
                <a:cs typeface="Calibri (MS)"/>
              </a:endParaRPr>
            </a:p>
            <a:p>
              <a:pPr marL="868045" lvl="2" indent="-288925" algn="l">
                <a:lnSpc>
                  <a:spcPts val="2559"/>
                </a:lnSpc>
              </a:pPr>
              <a:endParaRPr lang="en-US" sz="3750" dirty="0">
                <a:solidFill>
                  <a:srgbClr val="000000"/>
                </a:solidFill>
                <a:latin typeface="Calibri"/>
                <a:ea typeface="Calibri (MS)"/>
                <a:cs typeface="Calibri (MS)"/>
              </a:endParaRPr>
            </a:p>
            <a:p>
              <a:pPr marL="868045" lvl="2" indent="-288925" algn="l">
                <a:lnSpc>
                  <a:spcPts val="6078"/>
                </a:lnSpc>
                <a:buFont typeface="Arial"/>
                <a:buChar char="⚬"/>
              </a:pPr>
              <a:r>
                <a:rPr lang="en-US" sz="3750" dirty="0">
                  <a:solidFill>
                    <a:srgbClr val="000000"/>
                  </a:solidFill>
                  <a:latin typeface="Calibri"/>
                  <a:ea typeface="Calibri (MS)"/>
                  <a:cs typeface="Calibri (MS)"/>
                  <a:sym typeface="Calibri (MS)"/>
                </a:rPr>
                <a:t>Can be used anywhere in the home</a:t>
              </a:r>
              <a:endParaRPr lang="en-US" sz="3750" dirty="0">
                <a:solidFill>
                  <a:srgbClr val="000000"/>
                </a:solidFill>
                <a:latin typeface="Calibri"/>
                <a:ea typeface="Calibri (MS)"/>
                <a:cs typeface="Calibri (MS)"/>
              </a:endParaRPr>
            </a:p>
            <a:p>
              <a:pPr marL="868045" lvl="2" indent="-288925" algn="l">
                <a:lnSpc>
                  <a:spcPts val="2559"/>
                </a:lnSpc>
              </a:pPr>
              <a:endParaRPr lang="en-US" sz="3750" dirty="0">
                <a:solidFill>
                  <a:srgbClr val="000000"/>
                </a:solidFill>
                <a:latin typeface="Calibri"/>
                <a:ea typeface="Calibri (MS)"/>
                <a:cs typeface="Calibri (MS)"/>
              </a:endParaRPr>
            </a:p>
            <a:p>
              <a:pPr marL="868045" lvl="2" indent="-288925" algn="l">
                <a:lnSpc>
                  <a:spcPts val="6078"/>
                </a:lnSpc>
                <a:buFont typeface="Arial"/>
                <a:buChar char="⚬"/>
              </a:pPr>
              <a:r>
                <a:rPr lang="en-US" sz="3750" b="1" dirty="0">
                  <a:solidFill>
                    <a:srgbClr val="000000"/>
                  </a:solidFill>
                  <a:latin typeface="Calibri"/>
                  <a:ea typeface="Calibri (MS) Bold"/>
                  <a:cs typeface="Calibri (MS) Bold"/>
                  <a:sym typeface="Calibri (MS) Bold"/>
                </a:rPr>
                <a:t>The only gates suitable for the top of the staircase </a:t>
              </a:r>
              <a:endParaRPr lang="en-US" sz="3750" b="1" dirty="0">
                <a:solidFill>
                  <a:srgbClr val="000000"/>
                </a:solidFill>
                <a:latin typeface="Calibri"/>
                <a:ea typeface="Calibri (MS) Bold"/>
                <a:cs typeface="Calibri (MS) Bold"/>
              </a:endParaRPr>
            </a:p>
            <a:p>
              <a:pPr marL="868559" lvl="2" indent="-289520" algn="l">
                <a:lnSpc>
                  <a:spcPts val="4620"/>
                </a:lnSpc>
              </a:pPr>
              <a:endParaRPr lang="en-US" sz="3799" b="1" dirty="0">
                <a:solidFill>
                  <a:srgbClr val="000000"/>
                </a:solidFill>
                <a:latin typeface="Calibri (MS) Bold"/>
                <a:ea typeface="Calibri (MS) Bold"/>
                <a:cs typeface="Calibri (MS) Bold"/>
                <a:sym typeface="Calibri (MS) Bold"/>
              </a:endParaRPr>
            </a:p>
            <a:p>
              <a:pPr marL="868559" lvl="2" indent="-289520" algn="l">
                <a:lnSpc>
                  <a:spcPts val="4620"/>
                </a:lnSpc>
              </a:pPr>
              <a:endParaRPr lang="en-US" sz="3799" b="1" dirty="0">
                <a:solidFill>
                  <a:srgbClr val="000000"/>
                </a:solidFill>
                <a:latin typeface="Calibri (MS) Bold"/>
                <a:ea typeface="Calibri (MS) Bold"/>
                <a:cs typeface="Calibri (MS) Bold"/>
                <a:sym typeface="Calibri (MS) Bold"/>
              </a:endParaRPr>
            </a:p>
          </p:txBody>
        </p:sp>
      </p:grpSp>
      <p:grpSp>
        <p:nvGrpSpPr>
          <p:cNvPr id="8" name="Group 8"/>
          <p:cNvGrpSpPr/>
          <p:nvPr/>
        </p:nvGrpSpPr>
        <p:grpSpPr>
          <a:xfrm>
            <a:off x="1602604" y="2715644"/>
            <a:ext cx="4769346" cy="4769346"/>
            <a:chOff x="0" y="0"/>
            <a:chExt cx="6359128" cy="6359128"/>
          </a:xfrm>
        </p:grpSpPr>
        <p:sp>
          <p:nvSpPr>
            <p:cNvPr id="9" name="Freeform 9"/>
            <p:cNvSpPr/>
            <p:nvPr/>
          </p:nvSpPr>
          <p:spPr>
            <a:xfrm>
              <a:off x="0" y="0"/>
              <a:ext cx="6359144" cy="6359144"/>
            </a:xfrm>
            <a:custGeom>
              <a:avLst/>
              <a:gdLst/>
              <a:ahLst/>
              <a:cxnLst/>
              <a:rect l="l" t="t" r="r" b="b"/>
              <a:pathLst>
                <a:path w="6359144" h="6359144">
                  <a:moveTo>
                    <a:pt x="0" y="0"/>
                  </a:moveTo>
                  <a:lnTo>
                    <a:pt x="6359144" y="0"/>
                  </a:lnTo>
                  <a:lnTo>
                    <a:pt x="6359144" y="6359144"/>
                  </a:lnTo>
                  <a:lnTo>
                    <a:pt x="0" y="6359144"/>
                  </a:lnTo>
                  <a:lnTo>
                    <a:pt x="0" y="0"/>
                  </a:lnTo>
                  <a:close/>
                </a:path>
              </a:pathLst>
            </a:custGeom>
            <a:blipFill>
              <a:blip r:embed="rId3"/>
              <a:stretch>
                <a:fillRect/>
              </a:stretch>
            </a:blipFill>
          </p:spPr>
          <p:txBody>
            <a:bodyPr/>
            <a:lstStyle/>
            <a:p>
              <a:endParaRPr lang="en-US" dirty="0"/>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76325"/>
            <a:ext cx="13776924" cy="972947"/>
            <a:chOff x="0" y="0"/>
            <a:chExt cx="18369232" cy="1297263"/>
          </a:xfrm>
        </p:grpSpPr>
        <p:sp>
          <p:nvSpPr>
            <p:cNvPr id="3" name="Freeform 3"/>
            <p:cNvSpPr/>
            <p:nvPr/>
          </p:nvSpPr>
          <p:spPr>
            <a:xfrm>
              <a:off x="0" y="0"/>
              <a:ext cx="18369232" cy="1297263"/>
            </a:xfrm>
            <a:custGeom>
              <a:avLst/>
              <a:gdLst/>
              <a:ahLst/>
              <a:cxnLst/>
              <a:rect l="l" t="t" r="r" b="b"/>
              <a:pathLst>
                <a:path w="18369232" h="1297263">
                  <a:moveTo>
                    <a:pt x="0" y="0"/>
                  </a:moveTo>
                  <a:lnTo>
                    <a:pt x="18369232" y="0"/>
                  </a:lnTo>
                  <a:lnTo>
                    <a:pt x="18369232" y="1297263"/>
                  </a:lnTo>
                  <a:lnTo>
                    <a:pt x="0" y="1297263"/>
                  </a:lnTo>
                  <a:close/>
                </a:path>
              </a:pathLst>
            </a:custGeom>
            <a:solidFill>
              <a:srgbClr val="000000">
                <a:alpha val="0"/>
              </a:srgbClr>
            </a:solidFill>
          </p:spPr>
          <p:txBody>
            <a:bodyPr/>
            <a:lstStyle/>
            <a:p>
              <a:endParaRPr lang="en-US"/>
            </a:p>
          </p:txBody>
        </p:sp>
        <p:sp>
          <p:nvSpPr>
            <p:cNvPr id="4" name="TextBox 4"/>
            <p:cNvSpPr txBox="1"/>
            <p:nvPr/>
          </p:nvSpPr>
          <p:spPr>
            <a:xfrm>
              <a:off x="0" y="47625"/>
              <a:ext cx="18369232" cy="1249638"/>
            </a:xfrm>
            <a:prstGeom prst="rect">
              <a:avLst/>
            </a:prstGeom>
          </p:spPr>
          <p:txBody>
            <a:bodyPr lIns="0" tIns="0" rIns="0" bIns="0" rtlCol="0" anchor="t"/>
            <a:lstStyle/>
            <a:p>
              <a:pPr algn="l">
                <a:lnSpc>
                  <a:spcPts val="7503"/>
                </a:lnSpc>
              </a:pPr>
              <a:r>
                <a:rPr lang="en-US" sz="6698">
                  <a:solidFill>
                    <a:srgbClr val="444B5E"/>
                  </a:solidFill>
                  <a:latin typeface="League Spartan"/>
                  <a:ea typeface="League Spartan"/>
                  <a:cs typeface="League Spartan"/>
                  <a:sym typeface="League Spartan"/>
                </a:rPr>
                <a:t>Pressure Mounted Baby Gate</a:t>
              </a:r>
            </a:p>
          </p:txBody>
        </p:sp>
      </p:grpSp>
      <p:grpSp>
        <p:nvGrpSpPr>
          <p:cNvPr id="5" name="Group 5"/>
          <p:cNvGrpSpPr/>
          <p:nvPr/>
        </p:nvGrpSpPr>
        <p:grpSpPr>
          <a:xfrm>
            <a:off x="6906809" y="2627135"/>
            <a:ext cx="9882960" cy="6519546"/>
            <a:chOff x="0" y="0"/>
            <a:chExt cx="13177280" cy="8692728"/>
          </a:xfrm>
        </p:grpSpPr>
        <p:sp>
          <p:nvSpPr>
            <p:cNvPr id="6" name="Freeform 6"/>
            <p:cNvSpPr/>
            <p:nvPr/>
          </p:nvSpPr>
          <p:spPr>
            <a:xfrm>
              <a:off x="0" y="0"/>
              <a:ext cx="13177279" cy="8692728"/>
            </a:xfrm>
            <a:custGeom>
              <a:avLst/>
              <a:gdLst/>
              <a:ahLst/>
              <a:cxnLst/>
              <a:rect l="l" t="t" r="r" b="b"/>
              <a:pathLst>
                <a:path w="13177279" h="8692728">
                  <a:moveTo>
                    <a:pt x="0" y="0"/>
                  </a:moveTo>
                  <a:lnTo>
                    <a:pt x="13177279" y="0"/>
                  </a:lnTo>
                  <a:lnTo>
                    <a:pt x="13177279" y="8692728"/>
                  </a:lnTo>
                  <a:lnTo>
                    <a:pt x="0" y="8692728"/>
                  </a:lnTo>
                  <a:close/>
                </a:path>
              </a:pathLst>
            </a:custGeom>
            <a:solidFill>
              <a:srgbClr val="000000">
                <a:alpha val="0"/>
              </a:srgbClr>
            </a:solidFill>
          </p:spPr>
          <p:txBody>
            <a:bodyPr/>
            <a:lstStyle/>
            <a:p>
              <a:endParaRPr lang="en-US"/>
            </a:p>
          </p:txBody>
        </p:sp>
        <p:sp>
          <p:nvSpPr>
            <p:cNvPr id="7" name="TextBox 7"/>
            <p:cNvSpPr txBox="1"/>
            <p:nvPr/>
          </p:nvSpPr>
          <p:spPr>
            <a:xfrm>
              <a:off x="0" y="-219075"/>
              <a:ext cx="13177280" cy="8911803"/>
            </a:xfrm>
            <a:prstGeom prst="rect">
              <a:avLst/>
            </a:prstGeom>
          </p:spPr>
          <p:txBody>
            <a:bodyPr lIns="0" tIns="0" rIns="0" bIns="0" rtlCol="0" anchor="t"/>
            <a:lstStyle/>
            <a:p>
              <a:pPr marL="868045" lvl="2" indent="-288925" algn="l">
                <a:lnSpc>
                  <a:spcPts val="6078"/>
                </a:lnSpc>
                <a:buFont typeface="Arial"/>
                <a:buChar char="⚬"/>
              </a:pPr>
              <a:r>
                <a:rPr lang="en-US" sz="3750" dirty="0">
                  <a:solidFill>
                    <a:srgbClr val="000000"/>
                  </a:solidFill>
                  <a:latin typeface="Calibri"/>
                  <a:ea typeface="Calibri (MS)"/>
                  <a:cs typeface="Calibri (MS)"/>
                  <a:sym typeface="Calibri (MS)"/>
                </a:rPr>
                <a:t>Stays in place with springs or rubber bumpers that press into the wall and lock into place</a:t>
              </a:r>
              <a:endParaRPr lang="en-US" sz="3750" dirty="0">
                <a:solidFill>
                  <a:srgbClr val="000000"/>
                </a:solidFill>
                <a:latin typeface="Calibri"/>
                <a:ea typeface="Calibri (MS)"/>
                <a:cs typeface="Calibri (MS)"/>
              </a:endParaRPr>
            </a:p>
            <a:p>
              <a:pPr marL="868045" lvl="2" indent="-288925" algn="l">
                <a:lnSpc>
                  <a:spcPts val="2559"/>
                </a:lnSpc>
              </a:pPr>
              <a:endParaRPr lang="en-US" sz="3750" dirty="0">
                <a:solidFill>
                  <a:srgbClr val="000000"/>
                </a:solidFill>
                <a:latin typeface="Calibri"/>
                <a:ea typeface="Calibri (MS)"/>
                <a:cs typeface="Calibri (MS)"/>
              </a:endParaRPr>
            </a:p>
            <a:p>
              <a:pPr marL="868045" lvl="2" indent="-288925" algn="l">
                <a:lnSpc>
                  <a:spcPts val="6078"/>
                </a:lnSpc>
                <a:buFont typeface="Arial"/>
                <a:buChar char="⚬"/>
              </a:pPr>
              <a:r>
                <a:rPr lang="en-US" sz="3750" dirty="0">
                  <a:solidFill>
                    <a:srgbClr val="000000"/>
                  </a:solidFill>
                  <a:latin typeface="Calibri"/>
                  <a:ea typeface="Calibri (MS)"/>
                  <a:cs typeface="Calibri (MS)"/>
                  <a:sym typeface="Calibri (MS)"/>
                </a:rPr>
                <a:t>Best used in same level areas or at the bottom of a staircase</a:t>
              </a:r>
              <a:endParaRPr lang="en-US" sz="3750" dirty="0">
                <a:solidFill>
                  <a:srgbClr val="000000"/>
                </a:solidFill>
                <a:latin typeface="Calibri"/>
                <a:ea typeface="Calibri (MS)"/>
                <a:cs typeface="Calibri (MS)"/>
              </a:endParaRPr>
            </a:p>
            <a:p>
              <a:pPr marL="868045" lvl="2" indent="-288925" algn="l">
                <a:lnSpc>
                  <a:spcPts val="2559"/>
                </a:lnSpc>
              </a:pPr>
              <a:endParaRPr lang="en-US" sz="3750" dirty="0">
                <a:solidFill>
                  <a:srgbClr val="000000"/>
                </a:solidFill>
                <a:latin typeface="Calibri"/>
                <a:ea typeface="Calibri (MS)"/>
                <a:cs typeface="Calibri (MS)"/>
              </a:endParaRPr>
            </a:p>
            <a:p>
              <a:pPr marL="868045" lvl="2" indent="-288925" algn="l">
                <a:lnSpc>
                  <a:spcPts val="6078"/>
                </a:lnSpc>
                <a:buFont typeface="Arial"/>
                <a:buChar char="⚬"/>
              </a:pPr>
              <a:r>
                <a:rPr lang="en-US" sz="3750" b="1" dirty="0">
                  <a:solidFill>
                    <a:srgbClr val="000000"/>
                  </a:solidFill>
                  <a:latin typeface="Calibri"/>
                  <a:ea typeface="Calibri (MS) Bold"/>
                  <a:cs typeface="Calibri (MS) Bold"/>
                  <a:sym typeface="Calibri (MS) Bold"/>
                </a:rPr>
                <a:t>Not safe for the top of the stairs because they can come loose over time</a:t>
              </a:r>
              <a:endParaRPr lang="en-US" sz="3750" b="1" dirty="0">
                <a:solidFill>
                  <a:srgbClr val="000000"/>
                </a:solidFill>
                <a:latin typeface="Calibri"/>
                <a:ea typeface="Calibri (MS) Bold"/>
                <a:cs typeface="Calibri (MS) Bold"/>
              </a:endParaRPr>
            </a:p>
            <a:p>
              <a:pPr marL="868559" lvl="2" indent="-289520" algn="l">
                <a:lnSpc>
                  <a:spcPts val="4620"/>
                </a:lnSpc>
              </a:pPr>
              <a:endParaRPr lang="en-US" sz="3799" b="1">
                <a:solidFill>
                  <a:srgbClr val="000000"/>
                </a:solidFill>
                <a:latin typeface="Calibri (MS) Bold"/>
                <a:ea typeface="Calibri (MS) Bold"/>
                <a:cs typeface="Calibri (MS) Bold"/>
                <a:sym typeface="Calibri (MS) Bold"/>
              </a:endParaRPr>
            </a:p>
            <a:p>
              <a:pPr marL="868559" lvl="2" indent="-289520" algn="l">
                <a:lnSpc>
                  <a:spcPts val="4620"/>
                </a:lnSpc>
              </a:pPr>
              <a:endParaRPr lang="en-US" sz="3799" b="1">
                <a:solidFill>
                  <a:srgbClr val="000000"/>
                </a:solidFill>
                <a:latin typeface="Calibri (MS) Bold"/>
                <a:ea typeface="Calibri (MS) Bold"/>
                <a:cs typeface="Calibri (MS) Bold"/>
                <a:sym typeface="Calibri (MS) Bold"/>
              </a:endParaRPr>
            </a:p>
          </p:txBody>
        </p:sp>
      </p:grpSp>
      <p:grpSp>
        <p:nvGrpSpPr>
          <p:cNvPr id="8" name="Group 8"/>
          <p:cNvGrpSpPr/>
          <p:nvPr/>
        </p:nvGrpSpPr>
        <p:grpSpPr>
          <a:xfrm>
            <a:off x="394169" y="2812789"/>
            <a:ext cx="6989948" cy="4661422"/>
            <a:chOff x="0" y="0"/>
            <a:chExt cx="9319931" cy="6215229"/>
          </a:xfrm>
        </p:grpSpPr>
        <p:sp>
          <p:nvSpPr>
            <p:cNvPr id="9" name="Freeform 9"/>
            <p:cNvSpPr/>
            <p:nvPr/>
          </p:nvSpPr>
          <p:spPr>
            <a:xfrm>
              <a:off x="0" y="0"/>
              <a:ext cx="9319895" cy="6215253"/>
            </a:xfrm>
            <a:custGeom>
              <a:avLst/>
              <a:gdLst/>
              <a:ahLst/>
              <a:cxnLst/>
              <a:rect l="l" t="t" r="r" b="b"/>
              <a:pathLst>
                <a:path w="9319895" h="6215253">
                  <a:moveTo>
                    <a:pt x="0" y="0"/>
                  </a:moveTo>
                  <a:lnTo>
                    <a:pt x="9319895" y="0"/>
                  </a:lnTo>
                  <a:lnTo>
                    <a:pt x="9319895" y="6215253"/>
                  </a:lnTo>
                  <a:lnTo>
                    <a:pt x="0" y="6215253"/>
                  </a:lnTo>
                  <a:lnTo>
                    <a:pt x="0" y="0"/>
                  </a:lnTo>
                  <a:close/>
                </a:path>
              </a:pathLst>
            </a:custGeom>
            <a:blipFill>
              <a:blip r:embed="rId3"/>
              <a:stretch>
                <a:fillRect l="-15" r="-16"/>
              </a:stretch>
            </a:blipFill>
          </p:spPr>
          <p:txBody>
            <a:bodyPr/>
            <a:lstStyle/>
            <a:p>
              <a:endParaRPr lang="en-US"/>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76325"/>
            <a:ext cx="13776924" cy="972947"/>
            <a:chOff x="0" y="0"/>
            <a:chExt cx="18369232" cy="1297263"/>
          </a:xfrm>
        </p:grpSpPr>
        <p:sp>
          <p:nvSpPr>
            <p:cNvPr id="3" name="Freeform 3"/>
            <p:cNvSpPr/>
            <p:nvPr/>
          </p:nvSpPr>
          <p:spPr>
            <a:xfrm>
              <a:off x="0" y="0"/>
              <a:ext cx="18369232" cy="1297263"/>
            </a:xfrm>
            <a:custGeom>
              <a:avLst/>
              <a:gdLst/>
              <a:ahLst/>
              <a:cxnLst/>
              <a:rect l="l" t="t" r="r" b="b"/>
              <a:pathLst>
                <a:path w="18369232" h="1297263">
                  <a:moveTo>
                    <a:pt x="0" y="0"/>
                  </a:moveTo>
                  <a:lnTo>
                    <a:pt x="18369232" y="0"/>
                  </a:lnTo>
                  <a:lnTo>
                    <a:pt x="18369232" y="1297263"/>
                  </a:lnTo>
                  <a:lnTo>
                    <a:pt x="0" y="1297263"/>
                  </a:lnTo>
                  <a:close/>
                </a:path>
              </a:pathLst>
            </a:custGeom>
            <a:solidFill>
              <a:srgbClr val="000000">
                <a:alpha val="0"/>
              </a:srgbClr>
            </a:solidFill>
          </p:spPr>
          <p:txBody>
            <a:bodyPr/>
            <a:lstStyle/>
            <a:p>
              <a:endParaRPr lang="en-US"/>
            </a:p>
          </p:txBody>
        </p:sp>
        <p:sp>
          <p:nvSpPr>
            <p:cNvPr id="4" name="TextBox 4"/>
            <p:cNvSpPr txBox="1"/>
            <p:nvPr/>
          </p:nvSpPr>
          <p:spPr>
            <a:xfrm>
              <a:off x="0" y="47625"/>
              <a:ext cx="18369232" cy="1249638"/>
            </a:xfrm>
            <a:prstGeom prst="rect">
              <a:avLst/>
            </a:prstGeom>
          </p:spPr>
          <p:txBody>
            <a:bodyPr lIns="0" tIns="0" rIns="0" bIns="0" rtlCol="0" anchor="t"/>
            <a:lstStyle/>
            <a:p>
              <a:pPr algn="l">
                <a:lnSpc>
                  <a:spcPts val="7503"/>
                </a:lnSpc>
              </a:pPr>
              <a:r>
                <a:rPr lang="en-US" sz="6698">
                  <a:solidFill>
                    <a:srgbClr val="444B5E"/>
                  </a:solidFill>
                  <a:latin typeface="League Spartan"/>
                  <a:ea typeface="League Spartan"/>
                  <a:cs typeface="League Spartan"/>
                  <a:sym typeface="League Spartan"/>
                </a:rPr>
                <a:t>Gates for Unique Spaces</a:t>
              </a:r>
            </a:p>
          </p:txBody>
        </p:sp>
      </p:grpSp>
      <p:grpSp>
        <p:nvGrpSpPr>
          <p:cNvPr id="5" name="Group 5"/>
          <p:cNvGrpSpPr/>
          <p:nvPr/>
        </p:nvGrpSpPr>
        <p:grpSpPr>
          <a:xfrm>
            <a:off x="1028700" y="2355270"/>
            <a:ext cx="15571458" cy="7868298"/>
            <a:chOff x="0" y="0"/>
            <a:chExt cx="20761944" cy="10491064"/>
          </a:xfrm>
        </p:grpSpPr>
        <p:sp>
          <p:nvSpPr>
            <p:cNvPr id="6" name="Freeform 6"/>
            <p:cNvSpPr/>
            <p:nvPr/>
          </p:nvSpPr>
          <p:spPr>
            <a:xfrm>
              <a:off x="0" y="0"/>
              <a:ext cx="20761944" cy="10491064"/>
            </a:xfrm>
            <a:custGeom>
              <a:avLst/>
              <a:gdLst/>
              <a:ahLst/>
              <a:cxnLst/>
              <a:rect l="l" t="t" r="r" b="b"/>
              <a:pathLst>
                <a:path w="20761944" h="10491064">
                  <a:moveTo>
                    <a:pt x="0" y="0"/>
                  </a:moveTo>
                  <a:lnTo>
                    <a:pt x="20761944" y="0"/>
                  </a:lnTo>
                  <a:lnTo>
                    <a:pt x="20761944" y="10491064"/>
                  </a:lnTo>
                  <a:lnTo>
                    <a:pt x="0" y="10491064"/>
                  </a:lnTo>
                  <a:close/>
                </a:path>
              </a:pathLst>
            </a:custGeom>
            <a:solidFill>
              <a:srgbClr val="000000">
                <a:alpha val="0"/>
              </a:srgbClr>
            </a:solidFill>
          </p:spPr>
          <p:txBody>
            <a:bodyPr/>
            <a:lstStyle/>
            <a:p>
              <a:endParaRPr lang="en-US"/>
            </a:p>
          </p:txBody>
        </p:sp>
        <p:sp>
          <p:nvSpPr>
            <p:cNvPr id="7" name="TextBox 7"/>
            <p:cNvSpPr txBox="1"/>
            <p:nvPr/>
          </p:nvSpPr>
          <p:spPr>
            <a:xfrm>
              <a:off x="0" y="-238125"/>
              <a:ext cx="20761944" cy="10729189"/>
            </a:xfrm>
            <a:prstGeom prst="rect">
              <a:avLst/>
            </a:prstGeom>
          </p:spPr>
          <p:txBody>
            <a:bodyPr lIns="0" tIns="0" rIns="0" bIns="0" rtlCol="0" anchor="t"/>
            <a:lstStyle/>
            <a:p>
              <a:pPr algn="l">
                <a:lnSpc>
                  <a:spcPts val="6399"/>
                </a:lnSpc>
              </a:pPr>
              <a:r>
                <a:rPr lang="en-US" sz="3950" dirty="0">
                  <a:solidFill>
                    <a:srgbClr val="000000"/>
                  </a:solidFill>
                  <a:latin typeface="Calibri"/>
                  <a:ea typeface="Calibri (MS)"/>
                  <a:cs typeface="Calibri (MS)"/>
                  <a:sym typeface="Calibri (MS)"/>
                </a:rPr>
                <a:t>In addition to standard baby gates, </a:t>
              </a:r>
              <a:r>
                <a:rPr lang="en-US" sz="3950" b="1" dirty="0">
                  <a:solidFill>
                    <a:srgbClr val="000000"/>
                  </a:solidFill>
                  <a:latin typeface="Calibri"/>
                  <a:ea typeface="Calibri (MS) Bold"/>
                  <a:cs typeface="Calibri (MS) Bold"/>
                  <a:sym typeface="Calibri (MS) Bold"/>
                </a:rPr>
                <a:t>there are specialized options designed for unique or irregular spaces </a:t>
              </a:r>
              <a:r>
                <a:rPr lang="en-US" sz="3950" dirty="0">
                  <a:solidFill>
                    <a:srgbClr val="000000"/>
                  </a:solidFill>
                  <a:latin typeface="Calibri"/>
                  <a:ea typeface="Calibri (MS)"/>
                  <a:cs typeface="Calibri (MS)"/>
                  <a:sym typeface="Calibri (MS)"/>
                </a:rPr>
                <a:t>within a home, including: </a:t>
              </a:r>
              <a:endParaRPr lang="en-US" sz="3950" dirty="0">
                <a:solidFill>
                  <a:srgbClr val="000000"/>
                </a:solidFill>
                <a:latin typeface="Calibri"/>
                <a:ea typeface="Calibri (MS)"/>
                <a:cs typeface="Calibri (MS)"/>
              </a:endParaRPr>
            </a:p>
            <a:p>
              <a:pPr algn="l">
                <a:lnSpc>
                  <a:spcPts val="2880"/>
                </a:lnSpc>
              </a:pPr>
              <a:endParaRPr lang="en-US" sz="3950" dirty="0">
                <a:solidFill>
                  <a:srgbClr val="000000"/>
                </a:solidFill>
                <a:latin typeface="Calibri"/>
                <a:ea typeface="Calibri (MS)"/>
                <a:cs typeface="Calibri (MS)"/>
              </a:endParaRPr>
            </a:p>
            <a:p>
              <a:pPr marL="913765" lvl="2" indent="-304165" algn="l">
                <a:lnSpc>
                  <a:spcPts val="6399"/>
                </a:lnSpc>
                <a:buFont typeface="Arial"/>
                <a:buChar char="⚬"/>
              </a:pPr>
              <a:r>
                <a:rPr lang="en-US" sz="3950" dirty="0">
                  <a:solidFill>
                    <a:srgbClr val="000000"/>
                  </a:solidFill>
                  <a:latin typeface="Calibri"/>
                  <a:ea typeface="Calibri (MS)"/>
                  <a:cs typeface="Calibri (MS)"/>
                  <a:sym typeface="Calibri (MS)"/>
                </a:rPr>
                <a:t>Uneven staircases</a:t>
              </a:r>
              <a:endParaRPr lang="en-US" sz="3950" dirty="0">
                <a:solidFill>
                  <a:srgbClr val="000000"/>
                </a:solidFill>
                <a:latin typeface="Calibri"/>
                <a:ea typeface="Calibri (MS)"/>
                <a:cs typeface="Calibri (MS)"/>
              </a:endParaRPr>
            </a:p>
            <a:p>
              <a:pPr marL="913765" lvl="2" indent="-304165" algn="l">
                <a:lnSpc>
                  <a:spcPts val="1999"/>
                </a:lnSpc>
              </a:pPr>
              <a:endParaRPr lang="en-US" sz="3950" dirty="0">
                <a:solidFill>
                  <a:srgbClr val="000000"/>
                </a:solidFill>
                <a:latin typeface="Calibri"/>
                <a:ea typeface="Calibri (MS)"/>
                <a:cs typeface="Calibri (MS)"/>
              </a:endParaRPr>
            </a:p>
            <a:p>
              <a:pPr marL="913765" lvl="2" indent="-304165" algn="l">
                <a:lnSpc>
                  <a:spcPts val="6399"/>
                </a:lnSpc>
                <a:buFont typeface="Arial"/>
                <a:buChar char="⚬"/>
              </a:pPr>
              <a:r>
                <a:rPr lang="en-US" sz="3950" dirty="0">
                  <a:solidFill>
                    <a:srgbClr val="000000"/>
                  </a:solidFill>
                  <a:latin typeface="Calibri"/>
                  <a:ea typeface="Calibri (MS)"/>
                  <a:cs typeface="Calibri (MS)"/>
                  <a:sym typeface="Calibri (MS)"/>
                </a:rPr>
                <a:t>Outdoor staircases</a:t>
              </a:r>
              <a:endParaRPr lang="en-US" sz="3950" dirty="0">
                <a:solidFill>
                  <a:srgbClr val="000000"/>
                </a:solidFill>
                <a:latin typeface="Calibri"/>
                <a:ea typeface="Calibri (MS)"/>
                <a:cs typeface="Calibri (MS)"/>
              </a:endParaRPr>
            </a:p>
            <a:p>
              <a:pPr marL="913765" lvl="2" indent="-304165" algn="l">
                <a:lnSpc>
                  <a:spcPts val="1999"/>
                </a:lnSpc>
              </a:pPr>
              <a:endParaRPr lang="en-US" sz="3950" dirty="0">
                <a:solidFill>
                  <a:srgbClr val="000000"/>
                </a:solidFill>
                <a:latin typeface="Calibri"/>
                <a:ea typeface="Calibri (MS)"/>
                <a:cs typeface="Calibri (MS)"/>
              </a:endParaRPr>
            </a:p>
            <a:p>
              <a:pPr marL="913765" lvl="2" indent="-304165" algn="l">
                <a:lnSpc>
                  <a:spcPts val="6399"/>
                </a:lnSpc>
                <a:buFont typeface="Arial"/>
                <a:buChar char="⚬"/>
              </a:pPr>
              <a:r>
                <a:rPr lang="en-US" sz="3950" dirty="0">
                  <a:solidFill>
                    <a:srgbClr val="000000"/>
                  </a:solidFill>
                  <a:latin typeface="Calibri"/>
                  <a:ea typeface="Calibri (MS)"/>
                  <a:cs typeface="Calibri (MS)"/>
                  <a:sym typeface="Calibri (MS)"/>
                </a:rPr>
                <a:t>Staircases with two railings/bannisters and no wall</a:t>
              </a:r>
              <a:endParaRPr lang="en-US" sz="3950" dirty="0">
                <a:solidFill>
                  <a:srgbClr val="000000"/>
                </a:solidFill>
                <a:latin typeface="Calibri"/>
                <a:ea typeface="Calibri (MS)"/>
                <a:cs typeface="Calibri (MS)"/>
              </a:endParaRPr>
            </a:p>
            <a:p>
              <a:pPr marL="913765" lvl="2" indent="-304165" algn="l">
                <a:lnSpc>
                  <a:spcPts val="1999"/>
                </a:lnSpc>
              </a:pPr>
              <a:endParaRPr lang="en-US" sz="3950" dirty="0">
                <a:solidFill>
                  <a:srgbClr val="000000"/>
                </a:solidFill>
                <a:latin typeface="Calibri"/>
                <a:ea typeface="Calibri (MS)"/>
                <a:cs typeface="Calibri (MS)"/>
              </a:endParaRPr>
            </a:p>
            <a:p>
              <a:pPr marL="913765" lvl="2" indent="-304165" algn="l">
                <a:lnSpc>
                  <a:spcPts val="6399"/>
                </a:lnSpc>
                <a:buFont typeface="Arial"/>
                <a:buChar char="⚬"/>
              </a:pPr>
              <a:r>
                <a:rPr lang="en-US" sz="3950" dirty="0">
                  <a:solidFill>
                    <a:srgbClr val="000000"/>
                  </a:solidFill>
                  <a:latin typeface="Calibri"/>
                  <a:ea typeface="Calibri (MS)"/>
                  <a:cs typeface="Calibri (MS)"/>
                  <a:sym typeface="Calibri (MS)"/>
                </a:rPr>
                <a:t>Wood stoves and fireplaces</a:t>
              </a:r>
              <a:endParaRPr lang="en-US" sz="3950" dirty="0">
                <a:solidFill>
                  <a:srgbClr val="000000"/>
                </a:solidFill>
                <a:latin typeface="Calibri"/>
                <a:ea typeface="Calibri (MS)"/>
                <a:cs typeface="Calibri (MS)"/>
              </a:endParaRPr>
            </a:p>
            <a:p>
              <a:pPr marL="913765" lvl="2" indent="-304165" algn="l">
                <a:lnSpc>
                  <a:spcPts val="1999"/>
                </a:lnSpc>
              </a:pPr>
              <a:endParaRPr lang="en-US" sz="3950" dirty="0">
                <a:solidFill>
                  <a:srgbClr val="000000"/>
                </a:solidFill>
                <a:latin typeface="Calibri"/>
                <a:ea typeface="Calibri (MS)"/>
                <a:cs typeface="Calibri (MS)"/>
              </a:endParaRPr>
            </a:p>
            <a:p>
              <a:pPr marL="913765" lvl="2" indent="-304165" algn="l">
                <a:lnSpc>
                  <a:spcPts val="6399"/>
                </a:lnSpc>
                <a:buFont typeface="Arial"/>
                <a:buChar char="⚬"/>
              </a:pPr>
              <a:r>
                <a:rPr lang="en-US" sz="3950" dirty="0">
                  <a:solidFill>
                    <a:srgbClr val="000000"/>
                  </a:solidFill>
                  <a:latin typeface="Calibri"/>
                  <a:ea typeface="Calibri (MS)"/>
                  <a:cs typeface="Calibri (MS)"/>
                  <a:sym typeface="Calibri (MS)"/>
                </a:rPr>
                <a:t>Wide landings or doorways</a:t>
              </a:r>
              <a:endParaRPr lang="en-US" sz="3950" dirty="0">
                <a:solidFill>
                  <a:srgbClr val="000000"/>
                </a:solidFill>
                <a:latin typeface="Calibri"/>
                <a:ea typeface="Calibri (MS)"/>
                <a:cs typeface="Calibri (MS)"/>
              </a:endParaRPr>
            </a:p>
            <a:p>
              <a:pPr marL="914279" lvl="2" indent="-304760" algn="l">
                <a:lnSpc>
                  <a:spcPts val="4479"/>
                </a:lnSpc>
              </a:pPr>
              <a:endParaRPr lang="en-US" sz="3999" dirty="0">
                <a:solidFill>
                  <a:srgbClr val="000000"/>
                </a:solidFill>
                <a:latin typeface="Calibri (MS)"/>
                <a:ea typeface="Calibri (MS)"/>
                <a:cs typeface="Calibri (MS)"/>
                <a:sym typeface="Calibri (MS)"/>
              </a:endParaRPr>
            </a:p>
            <a:p>
              <a:pPr marL="914279" lvl="2" indent="-304760" algn="l">
                <a:lnSpc>
                  <a:spcPts val="4479"/>
                </a:lnSpc>
              </a:pPr>
              <a:endParaRPr lang="en-US" sz="3999" dirty="0">
                <a:solidFill>
                  <a:srgbClr val="000000"/>
                </a:solidFill>
                <a:latin typeface="Calibri (MS)"/>
                <a:ea typeface="Calibri (MS)"/>
                <a:cs typeface="Calibri (MS)"/>
                <a:sym typeface="Calibri (MS)"/>
              </a:endParaRPr>
            </a:p>
          </p:txBody>
        </p:sp>
      </p:grpSp>
      <p:sp>
        <p:nvSpPr>
          <p:cNvPr id="8" name="Freeform 8"/>
          <p:cNvSpPr/>
          <p:nvPr/>
        </p:nvSpPr>
        <p:spPr>
          <a:xfrm>
            <a:off x="13250259" y="4605875"/>
            <a:ext cx="4603094" cy="4569081"/>
          </a:xfrm>
          <a:custGeom>
            <a:avLst/>
            <a:gdLst/>
            <a:ahLst/>
            <a:cxnLst/>
            <a:rect l="l" t="t" r="r" b="b"/>
            <a:pathLst>
              <a:path w="4145894" h="4114800">
                <a:moveTo>
                  <a:pt x="0" y="0"/>
                </a:moveTo>
                <a:lnTo>
                  <a:pt x="4145894" y="0"/>
                </a:lnTo>
                <a:lnTo>
                  <a:pt x="414589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H="1">
            <a:off x="12973707" y="5506496"/>
            <a:ext cx="5871999" cy="5146007"/>
          </a:xfrm>
          <a:custGeom>
            <a:avLst/>
            <a:gdLst/>
            <a:ahLst/>
            <a:cxnLst/>
            <a:rect l="l" t="t" r="r" b="b"/>
            <a:pathLst>
              <a:path w="5871999" h="5146007">
                <a:moveTo>
                  <a:pt x="5871999" y="0"/>
                </a:moveTo>
                <a:lnTo>
                  <a:pt x="0" y="0"/>
                </a:lnTo>
                <a:lnTo>
                  <a:pt x="0" y="5146007"/>
                </a:lnTo>
                <a:lnTo>
                  <a:pt x="5871999" y="5146007"/>
                </a:lnTo>
                <a:lnTo>
                  <a:pt x="5871999" y="0"/>
                </a:lnTo>
                <a:close/>
              </a:path>
            </a:pathLst>
          </a:custGeom>
          <a:blipFill>
            <a:blip r:embed="rId3">
              <a:extLst>
                <a:ext uri="{96DAC541-7B7A-43D3-8B79-37D633B846F1}">
                  <asvg:svgBlip xmlns:asvg="http://schemas.microsoft.com/office/drawing/2016/SVG/main" r:embed="rId4"/>
                </a:ext>
              </a:extLst>
            </a:blip>
            <a:stretch>
              <a:fillRect l="-540" r="-540"/>
            </a:stretch>
          </a:blipFill>
        </p:spPr>
        <p:txBody>
          <a:bodyPr/>
          <a:lstStyle/>
          <a:p>
            <a:endParaRPr lang="en-US"/>
          </a:p>
        </p:txBody>
      </p:sp>
      <p:sp>
        <p:nvSpPr>
          <p:cNvPr id="3" name="Freeform 3"/>
          <p:cNvSpPr/>
          <p:nvPr/>
        </p:nvSpPr>
        <p:spPr>
          <a:xfrm rot="5400000" flipH="1">
            <a:off x="13944585" y="6477375"/>
            <a:ext cx="4837148" cy="4239101"/>
          </a:xfrm>
          <a:custGeom>
            <a:avLst/>
            <a:gdLst/>
            <a:ahLst/>
            <a:cxnLst/>
            <a:rect l="l" t="t" r="r" b="b"/>
            <a:pathLst>
              <a:path w="4837148" h="4239101">
                <a:moveTo>
                  <a:pt x="4837148" y="0"/>
                </a:moveTo>
                <a:lnTo>
                  <a:pt x="0" y="0"/>
                </a:lnTo>
                <a:lnTo>
                  <a:pt x="0" y="4239101"/>
                </a:lnTo>
                <a:lnTo>
                  <a:pt x="4837148" y="4239101"/>
                </a:lnTo>
                <a:lnTo>
                  <a:pt x="4837148" y="0"/>
                </a:lnTo>
                <a:close/>
              </a:path>
            </a:pathLst>
          </a:custGeom>
          <a:blipFill>
            <a:blip r:embed="rId5">
              <a:extLst>
                <a:ext uri="{96DAC541-7B7A-43D3-8B79-37D633B846F1}">
                  <asvg:svgBlip xmlns:asvg="http://schemas.microsoft.com/office/drawing/2016/SVG/main" r:embed="rId6"/>
                </a:ext>
              </a:extLst>
            </a:blip>
            <a:stretch>
              <a:fillRect l="-597" r="-597"/>
            </a:stretch>
          </a:blipFill>
        </p:spPr>
        <p:txBody>
          <a:bodyPr/>
          <a:lstStyle/>
          <a:p>
            <a:endParaRPr lang="en-US"/>
          </a:p>
        </p:txBody>
      </p:sp>
      <p:sp>
        <p:nvSpPr>
          <p:cNvPr id="4" name="Freeform 4"/>
          <p:cNvSpPr/>
          <p:nvPr/>
        </p:nvSpPr>
        <p:spPr>
          <a:xfrm rot="5400000" flipH="1">
            <a:off x="13447653" y="5980442"/>
            <a:ext cx="5366824" cy="4703290"/>
          </a:xfrm>
          <a:custGeom>
            <a:avLst/>
            <a:gdLst/>
            <a:ahLst/>
            <a:cxnLst/>
            <a:rect l="l" t="t" r="r" b="b"/>
            <a:pathLst>
              <a:path w="5366824" h="4703290">
                <a:moveTo>
                  <a:pt x="5366824" y="0"/>
                </a:moveTo>
                <a:lnTo>
                  <a:pt x="0" y="0"/>
                </a:lnTo>
                <a:lnTo>
                  <a:pt x="0" y="4703290"/>
                </a:lnTo>
                <a:lnTo>
                  <a:pt x="5366824" y="4703290"/>
                </a:lnTo>
                <a:lnTo>
                  <a:pt x="5366824" y="0"/>
                </a:lnTo>
                <a:close/>
              </a:path>
            </a:pathLst>
          </a:custGeom>
          <a:blipFill>
            <a:blip r:embed="rId7">
              <a:extLst>
                <a:ext uri="{96DAC541-7B7A-43D3-8B79-37D633B846F1}">
                  <asvg:svgBlip xmlns:asvg="http://schemas.microsoft.com/office/drawing/2016/SVG/main" r:embed="rId8"/>
                </a:ext>
              </a:extLst>
            </a:blip>
            <a:stretch>
              <a:fillRect l="-648" r="-648"/>
            </a:stretch>
          </a:blipFill>
        </p:spPr>
        <p:txBody>
          <a:bodyPr/>
          <a:lstStyle/>
          <a:p>
            <a:endParaRPr lang="en-US"/>
          </a:p>
        </p:txBody>
      </p:sp>
      <p:sp>
        <p:nvSpPr>
          <p:cNvPr id="5" name="Freeform 5"/>
          <p:cNvSpPr/>
          <p:nvPr/>
        </p:nvSpPr>
        <p:spPr>
          <a:xfrm rot="5400000" flipH="1">
            <a:off x="14096985" y="6629775"/>
            <a:ext cx="4837148" cy="4239101"/>
          </a:xfrm>
          <a:custGeom>
            <a:avLst/>
            <a:gdLst/>
            <a:ahLst/>
            <a:cxnLst/>
            <a:rect l="l" t="t" r="r" b="b"/>
            <a:pathLst>
              <a:path w="4837148" h="4239101">
                <a:moveTo>
                  <a:pt x="4837148" y="0"/>
                </a:moveTo>
                <a:lnTo>
                  <a:pt x="0" y="0"/>
                </a:lnTo>
                <a:lnTo>
                  <a:pt x="0" y="4239101"/>
                </a:lnTo>
                <a:lnTo>
                  <a:pt x="4837148" y="4239101"/>
                </a:lnTo>
                <a:lnTo>
                  <a:pt x="4837148" y="0"/>
                </a:lnTo>
                <a:close/>
              </a:path>
            </a:pathLst>
          </a:custGeom>
          <a:blipFill>
            <a:blip r:embed="rId5">
              <a:extLst>
                <a:ext uri="{96DAC541-7B7A-43D3-8B79-37D633B846F1}">
                  <asvg:svgBlip xmlns:asvg="http://schemas.microsoft.com/office/drawing/2016/SVG/main" r:embed="rId6"/>
                </a:ext>
              </a:extLst>
            </a:blip>
            <a:stretch>
              <a:fillRect l="-597" r="-597"/>
            </a:stretch>
          </a:blipFill>
        </p:spPr>
        <p:txBody>
          <a:bodyPr/>
          <a:lstStyle/>
          <a:p>
            <a:endParaRPr lang="en-US"/>
          </a:p>
        </p:txBody>
      </p:sp>
      <p:grpSp>
        <p:nvGrpSpPr>
          <p:cNvPr id="6" name="Group 6"/>
          <p:cNvGrpSpPr/>
          <p:nvPr/>
        </p:nvGrpSpPr>
        <p:grpSpPr>
          <a:xfrm>
            <a:off x="1028700" y="1076325"/>
            <a:ext cx="12985949" cy="972947"/>
            <a:chOff x="0" y="0"/>
            <a:chExt cx="17314599" cy="1297263"/>
          </a:xfrm>
        </p:grpSpPr>
        <p:sp>
          <p:nvSpPr>
            <p:cNvPr id="7" name="Freeform 7"/>
            <p:cNvSpPr/>
            <p:nvPr/>
          </p:nvSpPr>
          <p:spPr>
            <a:xfrm>
              <a:off x="0" y="0"/>
              <a:ext cx="17314599" cy="1297263"/>
            </a:xfrm>
            <a:custGeom>
              <a:avLst/>
              <a:gdLst/>
              <a:ahLst/>
              <a:cxnLst/>
              <a:rect l="l" t="t" r="r" b="b"/>
              <a:pathLst>
                <a:path w="17314599" h="1297263">
                  <a:moveTo>
                    <a:pt x="0" y="0"/>
                  </a:moveTo>
                  <a:lnTo>
                    <a:pt x="17314599" y="0"/>
                  </a:lnTo>
                  <a:lnTo>
                    <a:pt x="17314599" y="1297263"/>
                  </a:lnTo>
                  <a:lnTo>
                    <a:pt x="0" y="1297263"/>
                  </a:lnTo>
                  <a:close/>
                </a:path>
              </a:pathLst>
            </a:custGeom>
            <a:solidFill>
              <a:srgbClr val="000000">
                <a:alpha val="0"/>
              </a:srgbClr>
            </a:solidFill>
          </p:spPr>
          <p:txBody>
            <a:bodyPr/>
            <a:lstStyle/>
            <a:p>
              <a:endParaRPr lang="en-US"/>
            </a:p>
          </p:txBody>
        </p:sp>
        <p:sp>
          <p:nvSpPr>
            <p:cNvPr id="8" name="TextBox 8"/>
            <p:cNvSpPr txBox="1"/>
            <p:nvPr/>
          </p:nvSpPr>
          <p:spPr>
            <a:xfrm>
              <a:off x="0" y="47625"/>
              <a:ext cx="17314599" cy="1249638"/>
            </a:xfrm>
            <a:prstGeom prst="rect">
              <a:avLst/>
            </a:prstGeom>
          </p:spPr>
          <p:txBody>
            <a:bodyPr lIns="0" tIns="0" rIns="0" bIns="0" rtlCol="0" anchor="t"/>
            <a:lstStyle/>
            <a:p>
              <a:pPr algn="l">
                <a:lnSpc>
                  <a:spcPts val="7503"/>
                </a:lnSpc>
              </a:pPr>
              <a:r>
                <a:rPr lang="en-US" sz="6650" dirty="0">
                  <a:solidFill>
                    <a:srgbClr val="444B5E"/>
                  </a:solidFill>
                  <a:latin typeface="League Spartan"/>
                  <a:ea typeface="League Spartan"/>
                  <a:cs typeface="League Spartan"/>
                  <a:sym typeface="League Spartan"/>
                </a:rPr>
                <a:t>Land Acknowledgement</a:t>
              </a:r>
            </a:p>
          </p:txBody>
        </p:sp>
      </p:grpSp>
      <p:grpSp>
        <p:nvGrpSpPr>
          <p:cNvPr id="9" name="Group 9"/>
          <p:cNvGrpSpPr/>
          <p:nvPr/>
        </p:nvGrpSpPr>
        <p:grpSpPr>
          <a:xfrm>
            <a:off x="1410060" y="2916212"/>
            <a:ext cx="10477977" cy="463931"/>
            <a:chOff x="0" y="0"/>
            <a:chExt cx="13970636" cy="618575"/>
          </a:xfrm>
        </p:grpSpPr>
        <p:sp>
          <p:nvSpPr>
            <p:cNvPr id="10" name="Freeform 10"/>
            <p:cNvSpPr/>
            <p:nvPr/>
          </p:nvSpPr>
          <p:spPr>
            <a:xfrm>
              <a:off x="0" y="0"/>
              <a:ext cx="13970636" cy="618575"/>
            </a:xfrm>
            <a:custGeom>
              <a:avLst/>
              <a:gdLst/>
              <a:ahLst/>
              <a:cxnLst/>
              <a:rect l="l" t="t" r="r" b="b"/>
              <a:pathLst>
                <a:path w="13970636" h="618575">
                  <a:moveTo>
                    <a:pt x="0" y="0"/>
                  </a:moveTo>
                  <a:lnTo>
                    <a:pt x="13970636" y="0"/>
                  </a:lnTo>
                  <a:lnTo>
                    <a:pt x="13970636" y="618575"/>
                  </a:lnTo>
                  <a:lnTo>
                    <a:pt x="0" y="618575"/>
                  </a:lnTo>
                  <a:close/>
                </a:path>
              </a:pathLst>
            </a:custGeom>
            <a:solidFill>
              <a:srgbClr val="000000">
                <a:alpha val="0"/>
              </a:srgbClr>
            </a:solidFill>
          </p:spPr>
          <p:txBody>
            <a:bodyPr/>
            <a:lstStyle/>
            <a:p>
              <a:endParaRPr lang="en-US"/>
            </a:p>
          </p:txBody>
        </p:sp>
        <p:sp>
          <p:nvSpPr>
            <p:cNvPr id="11" name="TextBox 11"/>
            <p:cNvSpPr txBox="1"/>
            <p:nvPr/>
          </p:nvSpPr>
          <p:spPr>
            <a:xfrm>
              <a:off x="0" y="47625"/>
              <a:ext cx="13970636" cy="570950"/>
            </a:xfrm>
            <a:prstGeom prst="rect">
              <a:avLst/>
            </a:prstGeom>
          </p:spPr>
          <p:txBody>
            <a:bodyPr lIns="0" tIns="0" rIns="0" bIns="0" rtlCol="0" anchor="t"/>
            <a:lstStyle/>
            <a:p>
              <a:pPr algn="l">
                <a:lnSpc>
                  <a:spcPts val="3501"/>
                </a:lnSpc>
              </a:pPr>
              <a:r>
                <a:rPr lang="en-US" sz="3399">
                  <a:solidFill>
                    <a:srgbClr val="444B5E"/>
                  </a:solidFill>
                  <a:latin typeface="League Spartan"/>
                  <a:ea typeface="League Spartan"/>
                  <a:cs typeface="League Spartan"/>
                  <a:sym typeface="League Spartan"/>
                </a:rPr>
                <a:t>Acknowledgement of Mi'kmaw Territory </a:t>
              </a:r>
            </a:p>
          </p:txBody>
        </p:sp>
      </p:grpSp>
      <p:grpSp>
        <p:nvGrpSpPr>
          <p:cNvPr id="12" name="Group 12"/>
          <p:cNvGrpSpPr/>
          <p:nvPr/>
        </p:nvGrpSpPr>
        <p:grpSpPr>
          <a:xfrm>
            <a:off x="1410060" y="3759873"/>
            <a:ext cx="12985949" cy="3439160"/>
            <a:chOff x="0" y="0"/>
            <a:chExt cx="17314599" cy="4585547"/>
          </a:xfrm>
        </p:grpSpPr>
        <p:sp>
          <p:nvSpPr>
            <p:cNvPr id="13" name="Freeform 13"/>
            <p:cNvSpPr/>
            <p:nvPr/>
          </p:nvSpPr>
          <p:spPr>
            <a:xfrm>
              <a:off x="0" y="0"/>
              <a:ext cx="17314599" cy="4585547"/>
            </a:xfrm>
            <a:custGeom>
              <a:avLst/>
              <a:gdLst/>
              <a:ahLst/>
              <a:cxnLst/>
              <a:rect l="l" t="t" r="r" b="b"/>
              <a:pathLst>
                <a:path w="17314599" h="4585547">
                  <a:moveTo>
                    <a:pt x="0" y="0"/>
                  </a:moveTo>
                  <a:lnTo>
                    <a:pt x="17314599" y="0"/>
                  </a:lnTo>
                  <a:lnTo>
                    <a:pt x="17314599" y="4585547"/>
                  </a:lnTo>
                  <a:lnTo>
                    <a:pt x="0" y="4585547"/>
                  </a:lnTo>
                  <a:close/>
                </a:path>
              </a:pathLst>
            </a:custGeom>
            <a:solidFill>
              <a:srgbClr val="000000">
                <a:alpha val="0"/>
              </a:srgbClr>
            </a:solidFill>
          </p:spPr>
          <p:txBody>
            <a:bodyPr/>
            <a:lstStyle/>
            <a:p>
              <a:endParaRPr lang="en-US"/>
            </a:p>
          </p:txBody>
        </p:sp>
        <p:sp>
          <p:nvSpPr>
            <p:cNvPr id="14" name="TextBox 14"/>
            <p:cNvSpPr txBox="1"/>
            <p:nvPr/>
          </p:nvSpPr>
          <p:spPr>
            <a:xfrm>
              <a:off x="0" y="-133350"/>
              <a:ext cx="17314599" cy="4718897"/>
            </a:xfrm>
            <a:prstGeom prst="rect">
              <a:avLst/>
            </a:prstGeom>
          </p:spPr>
          <p:txBody>
            <a:bodyPr lIns="0" tIns="0" rIns="0" bIns="0" rtlCol="0" anchor="t"/>
            <a:lstStyle/>
            <a:p>
              <a:pPr algn="just">
                <a:lnSpc>
                  <a:spcPts val="4898"/>
                </a:lnSpc>
              </a:pPr>
              <a:r>
                <a:rPr lang="en-US" sz="3450" dirty="0">
                  <a:solidFill>
                    <a:srgbClr val="000000"/>
                  </a:solidFill>
                  <a:latin typeface="Calibri"/>
                  <a:ea typeface="Calibri (MS)"/>
                  <a:cs typeface="Calibri (MS)"/>
                  <a:sym typeface="Calibri (MS)"/>
                </a:rPr>
                <a:t>We would like to begin by acknowledging that we are in </a:t>
              </a:r>
              <a:r>
                <a:rPr lang="en-US" sz="3450" err="1">
                  <a:solidFill>
                    <a:srgbClr val="000000"/>
                  </a:solidFill>
                  <a:latin typeface="Calibri"/>
                  <a:ea typeface="Calibri (MS)"/>
                  <a:cs typeface="Calibri (MS)"/>
                  <a:sym typeface="Calibri (MS)"/>
                </a:rPr>
                <a:t>Mi’kma’ki</a:t>
              </a:r>
              <a:r>
                <a:rPr lang="en-US" sz="3450" dirty="0">
                  <a:solidFill>
                    <a:srgbClr val="000000"/>
                  </a:solidFill>
                  <a:latin typeface="Calibri"/>
                  <a:ea typeface="Calibri (MS)"/>
                  <a:cs typeface="Calibri (MS)"/>
                  <a:sym typeface="Calibri (MS)"/>
                </a:rPr>
                <a:t>, the traditional and unceded territory of the Mi’kmaq people. </a:t>
              </a:r>
              <a:endParaRPr lang="en-US" sz="3450" dirty="0">
                <a:solidFill>
                  <a:srgbClr val="000000"/>
                </a:solidFill>
                <a:latin typeface="Calibri"/>
                <a:ea typeface="Calibri (MS)"/>
                <a:cs typeface="Calibri (MS)"/>
              </a:endParaRPr>
            </a:p>
            <a:p>
              <a:pPr algn="just">
                <a:lnSpc>
                  <a:spcPts val="2799"/>
                </a:lnSpc>
              </a:pPr>
              <a:endParaRPr lang="en-US" sz="3450" dirty="0">
                <a:solidFill>
                  <a:srgbClr val="000000"/>
                </a:solidFill>
                <a:latin typeface="Calibri"/>
                <a:ea typeface="Calibri (MS)"/>
                <a:cs typeface="Calibri (MS)"/>
              </a:endParaRPr>
            </a:p>
            <a:p>
              <a:pPr algn="just">
                <a:lnSpc>
                  <a:spcPts val="4898"/>
                </a:lnSpc>
              </a:pPr>
              <a:r>
                <a:rPr lang="en-US" sz="3450" dirty="0">
                  <a:solidFill>
                    <a:srgbClr val="000000"/>
                  </a:solidFill>
                  <a:latin typeface="Calibri"/>
                  <a:ea typeface="Calibri (MS)"/>
                  <a:cs typeface="Calibri (MS)"/>
                  <a:sym typeface="Calibri (MS)"/>
                </a:rPr>
                <a:t>We are all Treaty people who benefit greatly from the shared resources of this land covered by the treaties of Peace and Friendship. </a:t>
              </a:r>
              <a:endParaRPr lang="en-US" sz="3450" dirty="0">
                <a:solidFill>
                  <a:srgbClr val="000000"/>
                </a:solidFill>
                <a:latin typeface="Calibri"/>
                <a:ea typeface="Calibri (MS)"/>
                <a:cs typeface="Calibri (MS)"/>
              </a:endParaRPr>
            </a:p>
            <a:p>
              <a:pPr algn="just">
                <a:lnSpc>
                  <a:spcPts val="4480"/>
                </a:lnSpc>
              </a:pPr>
              <a:endParaRPr lang="en-US" sz="3499">
                <a:solidFill>
                  <a:srgbClr val="000000"/>
                </a:solidFill>
                <a:latin typeface="Calibri (MS)"/>
                <a:ea typeface="Calibri (MS)"/>
                <a:cs typeface="Calibri (MS)"/>
                <a:sym typeface="Calibri (MS)"/>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12404" y="2374320"/>
            <a:ext cx="15863191" cy="7372859"/>
            <a:chOff x="0" y="0"/>
            <a:chExt cx="21150921" cy="9830479"/>
          </a:xfrm>
        </p:grpSpPr>
        <p:sp>
          <p:nvSpPr>
            <p:cNvPr id="3" name="Freeform 3"/>
            <p:cNvSpPr/>
            <p:nvPr/>
          </p:nvSpPr>
          <p:spPr>
            <a:xfrm>
              <a:off x="0" y="0"/>
              <a:ext cx="21150921" cy="9830479"/>
            </a:xfrm>
            <a:custGeom>
              <a:avLst/>
              <a:gdLst/>
              <a:ahLst/>
              <a:cxnLst/>
              <a:rect l="l" t="t" r="r" b="b"/>
              <a:pathLst>
                <a:path w="21150921" h="9830479">
                  <a:moveTo>
                    <a:pt x="0" y="0"/>
                  </a:moveTo>
                  <a:lnTo>
                    <a:pt x="21150921" y="0"/>
                  </a:lnTo>
                  <a:lnTo>
                    <a:pt x="21150921" y="9830479"/>
                  </a:lnTo>
                  <a:lnTo>
                    <a:pt x="0" y="9830479"/>
                  </a:lnTo>
                  <a:close/>
                </a:path>
              </a:pathLst>
            </a:custGeom>
            <a:solidFill>
              <a:srgbClr val="000000">
                <a:alpha val="0"/>
              </a:srgbClr>
            </a:solidFill>
          </p:spPr>
          <p:txBody>
            <a:bodyPr/>
            <a:lstStyle/>
            <a:p>
              <a:endParaRPr lang="en-US"/>
            </a:p>
          </p:txBody>
        </p:sp>
        <p:sp>
          <p:nvSpPr>
            <p:cNvPr id="4" name="TextBox 4"/>
            <p:cNvSpPr txBox="1"/>
            <p:nvPr/>
          </p:nvSpPr>
          <p:spPr>
            <a:xfrm>
              <a:off x="0" y="-219075"/>
              <a:ext cx="21150921" cy="10049554"/>
            </a:xfrm>
            <a:prstGeom prst="rect">
              <a:avLst/>
            </a:prstGeom>
          </p:spPr>
          <p:txBody>
            <a:bodyPr lIns="0" tIns="0" rIns="0" bIns="0" rtlCol="0" anchor="t"/>
            <a:lstStyle/>
            <a:p>
              <a:pPr algn="l">
                <a:lnSpc>
                  <a:spcPts val="6078"/>
                </a:lnSpc>
              </a:pPr>
              <a:r>
                <a:rPr lang="en-US" sz="3750" dirty="0">
                  <a:solidFill>
                    <a:srgbClr val="000000"/>
                  </a:solidFill>
                  <a:latin typeface="Calibri"/>
                  <a:ea typeface="Calibri (MS)"/>
                  <a:cs typeface="Calibri (MS)"/>
                  <a:sym typeface="Calibri (MS)"/>
                </a:rPr>
                <a:t>There are safety rules in Canada for many children’s items including baby gates.</a:t>
              </a:r>
              <a:endParaRPr lang="en-US" sz="3750" dirty="0">
                <a:solidFill>
                  <a:srgbClr val="000000"/>
                </a:solidFill>
                <a:latin typeface="Calibri"/>
                <a:ea typeface="Calibri (MS)"/>
                <a:cs typeface="Calibri (MS)"/>
              </a:endParaRPr>
            </a:p>
            <a:p>
              <a:pPr algn="l">
                <a:lnSpc>
                  <a:spcPts val="1899"/>
                </a:lnSpc>
              </a:pPr>
              <a:endParaRPr lang="en-US" sz="3750" dirty="0">
                <a:solidFill>
                  <a:srgbClr val="000000"/>
                </a:solidFill>
                <a:latin typeface="Calibri"/>
                <a:ea typeface="Calibri (MS)"/>
                <a:cs typeface="Calibri (MS)"/>
              </a:endParaRPr>
            </a:p>
            <a:p>
              <a:pPr algn="l">
                <a:lnSpc>
                  <a:spcPts val="6078"/>
                </a:lnSpc>
              </a:pPr>
              <a:r>
                <a:rPr lang="en-US" sz="3750" b="1" dirty="0">
                  <a:solidFill>
                    <a:srgbClr val="000000"/>
                  </a:solidFill>
                  <a:latin typeface="Calibri"/>
                  <a:ea typeface="Calibri (MS) Bold"/>
                  <a:cs typeface="Calibri (MS) Bold"/>
                  <a:sym typeface="Calibri (MS) Bold"/>
                </a:rPr>
                <a:t>Health Canada</a:t>
              </a:r>
              <a:r>
                <a:rPr lang="en-US" sz="3750" dirty="0">
                  <a:solidFill>
                    <a:srgbClr val="000000"/>
                  </a:solidFill>
                  <a:latin typeface="Calibri"/>
                  <a:ea typeface="Calibri (MS)"/>
                  <a:cs typeface="Calibri (MS)"/>
                  <a:sym typeface="Calibri (MS)"/>
                </a:rPr>
                <a:t> provides a list of safety alerts and recalls of these children’s items. </a:t>
              </a:r>
            </a:p>
            <a:p>
              <a:pPr algn="l"/>
              <a:endParaRPr lang="en-US" sz="3200" dirty="0">
                <a:solidFill>
                  <a:srgbClr val="000000"/>
                </a:solidFill>
                <a:latin typeface="Calibri"/>
                <a:ea typeface="Calibri (MS)"/>
                <a:cs typeface="Calibri (MS)"/>
              </a:endParaRPr>
            </a:p>
            <a:p>
              <a:pPr algn="l">
                <a:lnSpc>
                  <a:spcPts val="6078"/>
                </a:lnSpc>
              </a:pPr>
              <a:r>
                <a:rPr lang="en-US" sz="3750" b="1" dirty="0">
                  <a:solidFill>
                    <a:srgbClr val="000000"/>
                  </a:solidFill>
                  <a:latin typeface="Calibri"/>
                  <a:ea typeface="Calibri (MS) Bold"/>
                  <a:cs typeface="Calibri (MS) Bold"/>
                  <a:sym typeface="Calibri (MS) Bold"/>
                </a:rPr>
                <a:t>On the website, you can: </a:t>
              </a:r>
              <a:endParaRPr lang="en-US" sz="3750" b="1" dirty="0">
                <a:solidFill>
                  <a:srgbClr val="000000"/>
                </a:solidFill>
                <a:latin typeface="Calibri"/>
                <a:ea typeface="Calibri (MS) Bold"/>
                <a:cs typeface="Calibri (MS) Bold"/>
              </a:endParaRPr>
            </a:p>
            <a:p>
              <a:pPr algn="l">
                <a:lnSpc>
                  <a:spcPts val="1899"/>
                </a:lnSpc>
              </a:pPr>
              <a:endParaRPr lang="en-US" sz="3750" b="1" dirty="0">
                <a:solidFill>
                  <a:srgbClr val="000000"/>
                </a:solidFill>
                <a:latin typeface="Calibri"/>
                <a:ea typeface="Calibri (MS) Bold"/>
                <a:cs typeface="Calibri (MS) Bold"/>
              </a:endParaRPr>
            </a:p>
            <a:p>
              <a:pPr marL="868045" lvl="2" indent="-288925" algn="l">
                <a:lnSpc>
                  <a:spcPts val="6078"/>
                </a:lnSpc>
                <a:buFont typeface="Arial"/>
                <a:buChar char="⚬"/>
              </a:pPr>
              <a:r>
                <a:rPr lang="en-US" sz="3750" dirty="0">
                  <a:solidFill>
                    <a:srgbClr val="000000"/>
                  </a:solidFill>
                  <a:latin typeface="Calibri"/>
                  <a:ea typeface="Calibri (MS)"/>
                  <a:cs typeface="Calibri (MS)"/>
                  <a:sym typeface="Calibri (MS)"/>
                </a:rPr>
                <a:t>Check for product recalls</a:t>
              </a:r>
              <a:endParaRPr lang="en-US" sz="3750" dirty="0">
                <a:solidFill>
                  <a:srgbClr val="000000"/>
                </a:solidFill>
                <a:latin typeface="Calibri"/>
                <a:ea typeface="Calibri (MS)"/>
                <a:cs typeface="Calibri (MS)"/>
              </a:endParaRPr>
            </a:p>
            <a:p>
              <a:pPr marL="868045" lvl="2" indent="-288925" algn="l">
                <a:lnSpc>
                  <a:spcPts val="6078"/>
                </a:lnSpc>
                <a:buFont typeface="Arial"/>
                <a:buChar char="⚬"/>
              </a:pPr>
              <a:r>
                <a:rPr lang="en-US" sz="3750" dirty="0">
                  <a:solidFill>
                    <a:srgbClr val="000000"/>
                  </a:solidFill>
                  <a:latin typeface="Calibri"/>
                  <a:ea typeface="Calibri (MS)"/>
                  <a:cs typeface="Calibri (MS)"/>
                  <a:sym typeface="Calibri (MS)"/>
                </a:rPr>
                <a:t>Report a product that caused an injury</a:t>
              </a:r>
              <a:endParaRPr lang="en-US" sz="3750" dirty="0">
                <a:solidFill>
                  <a:srgbClr val="000000"/>
                </a:solidFill>
                <a:latin typeface="Calibri"/>
                <a:ea typeface="Calibri (MS)"/>
                <a:cs typeface="Calibri (MS)"/>
              </a:endParaRPr>
            </a:p>
            <a:p>
              <a:pPr marL="868045" lvl="2" indent="-288925" algn="l">
                <a:lnSpc>
                  <a:spcPts val="1899"/>
                </a:lnSpc>
              </a:pPr>
              <a:endParaRPr lang="en-US" sz="3750" dirty="0">
                <a:solidFill>
                  <a:srgbClr val="000000"/>
                </a:solidFill>
                <a:latin typeface="Calibri"/>
                <a:ea typeface="Calibri (MS)"/>
                <a:cs typeface="Calibri (MS)"/>
              </a:endParaRPr>
            </a:p>
            <a:p>
              <a:pPr marL="868045" lvl="2" indent="-288925" algn="l">
                <a:lnSpc>
                  <a:spcPts val="1899"/>
                </a:lnSpc>
              </a:pPr>
              <a:endParaRPr lang="en-US" sz="3750" dirty="0">
                <a:solidFill>
                  <a:srgbClr val="000000"/>
                </a:solidFill>
                <a:latin typeface="Calibri"/>
                <a:ea typeface="Calibri (MS)"/>
                <a:cs typeface="Calibri (MS)"/>
              </a:endParaRPr>
            </a:p>
            <a:p>
              <a:pPr algn="l">
                <a:lnSpc>
                  <a:spcPts val="5180"/>
                </a:lnSpc>
              </a:pPr>
              <a:r>
                <a:rPr lang="en-US" sz="3750" b="1" dirty="0">
                  <a:solidFill>
                    <a:srgbClr val="000000"/>
                  </a:solidFill>
                  <a:latin typeface="Calibri"/>
                  <a:ea typeface="Calibri (MS) Bold"/>
                  <a:cs typeface="Calibri (MS) Bold"/>
                  <a:sym typeface="Calibri (MS) Bold"/>
                </a:rPr>
                <a:t>You can also register with the manufacturer for safety updates.</a:t>
              </a:r>
              <a:endParaRPr lang="en-US" sz="3750" b="1" dirty="0">
                <a:solidFill>
                  <a:srgbClr val="000000"/>
                </a:solidFill>
                <a:latin typeface="Calibri"/>
                <a:ea typeface="Calibri (MS) Bold"/>
                <a:cs typeface="Calibri (MS) Bold"/>
              </a:endParaRPr>
            </a:p>
            <a:p>
              <a:pPr marL="868559" lvl="2" indent="-289520" algn="l">
                <a:lnSpc>
                  <a:spcPts val="4480"/>
                </a:lnSpc>
              </a:pPr>
              <a:endParaRPr lang="en-US" sz="3799" b="1" dirty="0">
                <a:solidFill>
                  <a:srgbClr val="000000"/>
                </a:solidFill>
                <a:latin typeface="Calibri (MS) Bold"/>
                <a:ea typeface="Calibri (MS) Bold"/>
                <a:cs typeface="Calibri (MS) Bold"/>
                <a:sym typeface="Calibri (MS) Bold"/>
              </a:endParaRPr>
            </a:p>
          </p:txBody>
        </p:sp>
      </p:grpSp>
      <p:grpSp>
        <p:nvGrpSpPr>
          <p:cNvPr id="5" name="Group 5"/>
          <p:cNvGrpSpPr/>
          <p:nvPr/>
        </p:nvGrpSpPr>
        <p:grpSpPr>
          <a:xfrm>
            <a:off x="1028700" y="1076325"/>
            <a:ext cx="13776924" cy="972947"/>
            <a:chOff x="0" y="0"/>
            <a:chExt cx="18369232" cy="1297263"/>
          </a:xfrm>
        </p:grpSpPr>
        <p:sp>
          <p:nvSpPr>
            <p:cNvPr id="6" name="Freeform 6"/>
            <p:cNvSpPr/>
            <p:nvPr/>
          </p:nvSpPr>
          <p:spPr>
            <a:xfrm>
              <a:off x="0" y="0"/>
              <a:ext cx="18369232" cy="1297263"/>
            </a:xfrm>
            <a:custGeom>
              <a:avLst/>
              <a:gdLst/>
              <a:ahLst/>
              <a:cxnLst/>
              <a:rect l="l" t="t" r="r" b="b"/>
              <a:pathLst>
                <a:path w="18369232" h="1297263">
                  <a:moveTo>
                    <a:pt x="0" y="0"/>
                  </a:moveTo>
                  <a:lnTo>
                    <a:pt x="18369232" y="0"/>
                  </a:lnTo>
                  <a:lnTo>
                    <a:pt x="18369232" y="1297263"/>
                  </a:lnTo>
                  <a:lnTo>
                    <a:pt x="0" y="1297263"/>
                  </a:lnTo>
                  <a:close/>
                </a:path>
              </a:pathLst>
            </a:custGeom>
            <a:solidFill>
              <a:srgbClr val="000000">
                <a:alpha val="0"/>
              </a:srgbClr>
            </a:solidFill>
          </p:spPr>
          <p:txBody>
            <a:bodyPr/>
            <a:lstStyle/>
            <a:p>
              <a:endParaRPr lang="en-US"/>
            </a:p>
          </p:txBody>
        </p:sp>
        <p:sp>
          <p:nvSpPr>
            <p:cNvPr id="7" name="TextBox 7"/>
            <p:cNvSpPr txBox="1"/>
            <p:nvPr/>
          </p:nvSpPr>
          <p:spPr>
            <a:xfrm>
              <a:off x="0" y="47625"/>
              <a:ext cx="18369232" cy="1249638"/>
            </a:xfrm>
            <a:prstGeom prst="rect">
              <a:avLst/>
            </a:prstGeom>
          </p:spPr>
          <p:txBody>
            <a:bodyPr lIns="0" tIns="0" rIns="0" bIns="0" rtlCol="0" anchor="t"/>
            <a:lstStyle/>
            <a:p>
              <a:pPr algn="l">
                <a:lnSpc>
                  <a:spcPts val="7503"/>
                </a:lnSpc>
              </a:pPr>
              <a:r>
                <a:rPr lang="en-US" sz="6698">
                  <a:solidFill>
                    <a:srgbClr val="444B5E"/>
                  </a:solidFill>
                  <a:latin typeface="League Spartan"/>
                  <a:ea typeface="League Spartan"/>
                  <a:cs typeface="League Spartan"/>
                  <a:sym typeface="League Spartan"/>
                </a:rPr>
                <a:t>Product Safety</a:t>
              </a:r>
            </a:p>
          </p:txBody>
        </p:sp>
      </p:grpSp>
      <p:sp>
        <p:nvSpPr>
          <p:cNvPr id="8" name="Freeform 8"/>
          <p:cNvSpPr/>
          <p:nvPr/>
        </p:nvSpPr>
        <p:spPr>
          <a:xfrm>
            <a:off x="14805624" y="4884341"/>
            <a:ext cx="3064108" cy="3064108"/>
          </a:xfrm>
          <a:custGeom>
            <a:avLst/>
            <a:gdLst/>
            <a:ahLst/>
            <a:cxnLst/>
            <a:rect l="l" t="t" r="r" b="b"/>
            <a:pathLst>
              <a:path w="3064108" h="3064108">
                <a:moveTo>
                  <a:pt x="0" y="0"/>
                </a:moveTo>
                <a:lnTo>
                  <a:pt x="3064108" y="0"/>
                </a:lnTo>
                <a:lnTo>
                  <a:pt x="3064108" y="3064108"/>
                </a:lnTo>
                <a:lnTo>
                  <a:pt x="0" y="30641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342872" y="6665912"/>
            <a:ext cx="2916428" cy="2916428"/>
          </a:xfrm>
          <a:custGeom>
            <a:avLst/>
            <a:gdLst/>
            <a:ahLst/>
            <a:cxnLst/>
            <a:rect l="l" t="t" r="r" b="b"/>
            <a:pathLst>
              <a:path w="2916428" h="2916428">
                <a:moveTo>
                  <a:pt x="0" y="0"/>
                </a:moveTo>
                <a:lnTo>
                  <a:pt x="2916428" y="0"/>
                </a:lnTo>
                <a:lnTo>
                  <a:pt x="2916428" y="2916428"/>
                </a:lnTo>
                <a:lnTo>
                  <a:pt x="0" y="29164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a:off x="2302490" y="3240088"/>
            <a:ext cx="13683019" cy="3425824"/>
            <a:chOff x="0" y="0"/>
            <a:chExt cx="18244025" cy="4567765"/>
          </a:xfrm>
        </p:grpSpPr>
        <p:sp>
          <p:nvSpPr>
            <p:cNvPr id="4" name="Freeform 4"/>
            <p:cNvSpPr/>
            <p:nvPr/>
          </p:nvSpPr>
          <p:spPr>
            <a:xfrm>
              <a:off x="0" y="0"/>
              <a:ext cx="18244026" cy="4567765"/>
            </a:xfrm>
            <a:custGeom>
              <a:avLst/>
              <a:gdLst/>
              <a:ahLst/>
              <a:cxnLst/>
              <a:rect l="l" t="t" r="r" b="b"/>
              <a:pathLst>
                <a:path w="18244026" h="4567765">
                  <a:moveTo>
                    <a:pt x="0" y="0"/>
                  </a:moveTo>
                  <a:lnTo>
                    <a:pt x="18244026" y="0"/>
                  </a:lnTo>
                  <a:lnTo>
                    <a:pt x="18244026" y="4567765"/>
                  </a:lnTo>
                  <a:lnTo>
                    <a:pt x="0" y="4567765"/>
                  </a:lnTo>
                  <a:close/>
                </a:path>
              </a:pathLst>
            </a:custGeom>
            <a:solidFill>
              <a:srgbClr val="000000">
                <a:alpha val="0"/>
              </a:srgbClr>
            </a:solidFill>
          </p:spPr>
          <p:txBody>
            <a:bodyPr/>
            <a:lstStyle/>
            <a:p>
              <a:endParaRPr lang="en-US"/>
            </a:p>
          </p:txBody>
        </p:sp>
        <p:sp>
          <p:nvSpPr>
            <p:cNvPr id="5" name="TextBox 5"/>
            <p:cNvSpPr txBox="1"/>
            <p:nvPr/>
          </p:nvSpPr>
          <p:spPr>
            <a:xfrm>
              <a:off x="0" y="-381000"/>
              <a:ext cx="18244025" cy="4948765"/>
            </a:xfrm>
            <a:prstGeom prst="rect">
              <a:avLst/>
            </a:prstGeom>
          </p:spPr>
          <p:txBody>
            <a:bodyPr lIns="0" tIns="0" rIns="0" bIns="0" rtlCol="0" anchor="t"/>
            <a:lstStyle/>
            <a:p>
              <a:pPr algn="ctr">
                <a:lnSpc>
                  <a:spcPts val="28000"/>
                </a:lnSpc>
              </a:pPr>
              <a:r>
                <a:rPr lang="en-US" sz="19999" b="1">
                  <a:solidFill>
                    <a:srgbClr val="00406E"/>
                  </a:solidFill>
                  <a:latin typeface="PT Sans Bold"/>
                  <a:ea typeface="PT Sans Bold"/>
                  <a:cs typeface="PT Sans Bold"/>
                  <a:sym typeface="PT Sans Bold"/>
                </a:rPr>
                <a:t> Installation </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83513" y="2541856"/>
            <a:ext cx="14720973" cy="6716444"/>
          </a:xfrm>
          <a:custGeom>
            <a:avLst/>
            <a:gdLst/>
            <a:ahLst/>
            <a:cxnLst/>
            <a:rect l="l" t="t" r="r" b="b"/>
            <a:pathLst>
              <a:path w="14720973" h="6716444">
                <a:moveTo>
                  <a:pt x="0" y="0"/>
                </a:moveTo>
                <a:lnTo>
                  <a:pt x="14720973" y="0"/>
                </a:lnTo>
                <a:lnTo>
                  <a:pt x="14720973" y="6716444"/>
                </a:lnTo>
                <a:lnTo>
                  <a:pt x="0" y="6716444"/>
                </a:lnTo>
                <a:lnTo>
                  <a:pt x="0" y="0"/>
                </a:lnTo>
                <a:close/>
              </a:path>
            </a:pathLst>
          </a:custGeom>
          <a:blipFill>
            <a:blip r:embed="rId3">
              <a:extLst>
                <a:ext uri="{96DAC541-7B7A-43D3-8B79-37D633B846F1}">
                  <asvg:svgBlip xmlns:asvg="http://schemas.microsoft.com/office/drawing/2016/SVG/main" r:embed="rId4"/>
                </a:ext>
              </a:extLst>
            </a:blip>
            <a:stretch>
              <a:fillRect t="-12" b="-12"/>
            </a:stretch>
          </a:blipFill>
        </p:spPr>
        <p:txBody>
          <a:bodyPr/>
          <a:lstStyle/>
          <a:p>
            <a:endParaRPr lang="en-US"/>
          </a:p>
        </p:txBody>
      </p:sp>
      <p:grpSp>
        <p:nvGrpSpPr>
          <p:cNvPr id="3" name="Group 3"/>
          <p:cNvGrpSpPr/>
          <p:nvPr/>
        </p:nvGrpSpPr>
        <p:grpSpPr>
          <a:xfrm>
            <a:off x="1451874" y="3216106"/>
            <a:ext cx="15422352" cy="4636349"/>
            <a:chOff x="0" y="0"/>
            <a:chExt cx="20563136" cy="6181799"/>
          </a:xfrm>
        </p:grpSpPr>
        <p:sp>
          <p:nvSpPr>
            <p:cNvPr id="4" name="Freeform 4"/>
            <p:cNvSpPr/>
            <p:nvPr/>
          </p:nvSpPr>
          <p:spPr>
            <a:xfrm>
              <a:off x="0" y="0"/>
              <a:ext cx="20563136" cy="6181799"/>
            </a:xfrm>
            <a:custGeom>
              <a:avLst/>
              <a:gdLst/>
              <a:ahLst/>
              <a:cxnLst/>
              <a:rect l="l" t="t" r="r" b="b"/>
              <a:pathLst>
                <a:path w="20563136" h="6181799">
                  <a:moveTo>
                    <a:pt x="0" y="0"/>
                  </a:moveTo>
                  <a:lnTo>
                    <a:pt x="20563136" y="0"/>
                  </a:lnTo>
                  <a:lnTo>
                    <a:pt x="20563136" y="6181799"/>
                  </a:lnTo>
                  <a:lnTo>
                    <a:pt x="0" y="6181799"/>
                  </a:lnTo>
                  <a:close/>
                </a:path>
              </a:pathLst>
            </a:custGeom>
            <a:solidFill>
              <a:srgbClr val="000000">
                <a:alpha val="0"/>
              </a:srgbClr>
            </a:solidFill>
          </p:spPr>
          <p:txBody>
            <a:bodyPr/>
            <a:lstStyle/>
            <a:p>
              <a:endParaRPr lang="en-US"/>
            </a:p>
          </p:txBody>
        </p:sp>
        <p:sp>
          <p:nvSpPr>
            <p:cNvPr id="5" name="TextBox 5"/>
            <p:cNvSpPr txBox="1"/>
            <p:nvPr/>
          </p:nvSpPr>
          <p:spPr>
            <a:xfrm>
              <a:off x="0" y="-247650"/>
              <a:ext cx="20563136" cy="6429449"/>
            </a:xfrm>
            <a:prstGeom prst="rect">
              <a:avLst/>
            </a:prstGeom>
          </p:spPr>
          <p:txBody>
            <a:bodyPr lIns="0" tIns="0" rIns="0" bIns="0" rtlCol="0" anchor="t"/>
            <a:lstStyle/>
            <a:p>
              <a:pPr algn="ctr">
                <a:lnSpc>
                  <a:spcPts val="8539"/>
                </a:lnSpc>
              </a:pPr>
              <a:r>
                <a:rPr lang="en-US" sz="6050" b="1" dirty="0">
                  <a:solidFill>
                    <a:srgbClr val="000000"/>
                  </a:solidFill>
                  <a:latin typeface="Calibri"/>
                  <a:ea typeface="Calibri (MS) Bold"/>
                  <a:cs typeface="Calibri (MS) Bold"/>
                  <a:sym typeface="Calibri (MS) Bold"/>
                </a:rPr>
                <a:t>Remember</a:t>
              </a:r>
              <a:endParaRPr lang="en-US" sz="6050" b="1" dirty="0">
                <a:solidFill>
                  <a:srgbClr val="000000"/>
                </a:solidFill>
                <a:latin typeface="Calibri"/>
                <a:ea typeface="Calibri (MS) Bold"/>
                <a:cs typeface="Calibri (MS) Bold"/>
              </a:endParaRPr>
            </a:p>
            <a:p>
              <a:pPr algn="just">
                <a:lnSpc>
                  <a:spcPts val="6819"/>
                </a:lnSpc>
              </a:pPr>
              <a:endParaRPr lang="en-US" sz="6050" b="1" dirty="0">
                <a:solidFill>
                  <a:srgbClr val="000000"/>
                </a:solidFill>
                <a:latin typeface="Calibri"/>
                <a:ea typeface="Calibri (MS) Bold"/>
                <a:cs typeface="Calibri (MS) Bold"/>
              </a:endParaRPr>
            </a:p>
            <a:p>
              <a:pPr algn="ctr">
                <a:lnSpc>
                  <a:spcPts val="6819"/>
                </a:lnSpc>
              </a:pPr>
              <a:r>
                <a:rPr lang="en-US" sz="4850" dirty="0">
                  <a:solidFill>
                    <a:srgbClr val="000000"/>
                  </a:solidFill>
                  <a:latin typeface="Calibri"/>
                  <a:ea typeface="Calibri (MS)"/>
                  <a:cs typeface="Calibri (MS)"/>
                  <a:sym typeface="Calibri (MS)"/>
                </a:rPr>
                <a:t>Always read and follow the provided</a:t>
              </a:r>
              <a:endParaRPr lang="en-US" sz="4850" dirty="0">
                <a:solidFill>
                  <a:srgbClr val="000000"/>
                </a:solidFill>
                <a:latin typeface="Calibri"/>
                <a:ea typeface="Calibri (MS)"/>
                <a:cs typeface="Calibri (MS)"/>
              </a:endParaRPr>
            </a:p>
            <a:p>
              <a:pPr algn="ctr">
                <a:lnSpc>
                  <a:spcPts val="6819"/>
                </a:lnSpc>
              </a:pPr>
              <a:r>
                <a:rPr lang="en-US" sz="4850" dirty="0">
                  <a:solidFill>
                    <a:srgbClr val="000000"/>
                  </a:solidFill>
                  <a:latin typeface="Calibri"/>
                  <a:ea typeface="Calibri (MS)"/>
                  <a:cs typeface="Calibri (MS)"/>
                  <a:sym typeface="Calibri (MS)"/>
                </a:rPr>
                <a:t>instructions to avoid potential injury</a:t>
              </a:r>
            </a:p>
            <a:p>
              <a:pPr algn="ctr">
                <a:lnSpc>
                  <a:spcPts val="6819"/>
                </a:lnSpc>
              </a:pPr>
              <a:r>
                <a:rPr lang="en-US" sz="4850" dirty="0">
                  <a:solidFill>
                    <a:srgbClr val="000000"/>
                  </a:solidFill>
                  <a:latin typeface="Calibri"/>
                  <a:ea typeface="Calibri (MS)"/>
                  <a:cs typeface="Calibri (MS)"/>
                  <a:sym typeface="Calibri (MS)"/>
                </a:rPr>
                <a:t>and to install correctly.</a:t>
              </a:r>
              <a:endParaRPr lang="en-US" sz="4850" dirty="0">
                <a:solidFill>
                  <a:srgbClr val="000000"/>
                </a:solidFill>
                <a:latin typeface="Calibri"/>
                <a:ea typeface="Calibri (MS)"/>
                <a:cs typeface="Calibri (MS)"/>
              </a:endParaRPr>
            </a:p>
          </p:txBody>
        </p:sp>
      </p:grpSp>
      <p:grpSp>
        <p:nvGrpSpPr>
          <p:cNvPr id="6" name="Group 6"/>
          <p:cNvGrpSpPr/>
          <p:nvPr/>
        </p:nvGrpSpPr>
        <p:grpSpPr>
          <a:xfrm>
            <a:off x="1028700" y="1076325"/>
            <a:ext cx="13776924" cy="1478262"/>
            <a:chOff x="0" y="0"/>
            <a:chExt cx="18369232" cy="1971017"/>
          </a:xfrm>
        </p:grpSpPr>
        <p:sp>
          <p:nvSpPr>
            <p:cNvPr id="7" name="Freeform 7"/>
            <p:cNvSpPr/>
            <p:nvPr/>
          </p:nvSpPr>
          <p:spPr>
            <a:xfrm>
              <a:off x="0" y="0"/>
              <a:ext cx="18369232" cy="1971017"/>
            </a:xfrm>
            <a:custGeom>
              <a:avLst/>
              <a:gdLst/>
              <a:ahLst/>
              <a:cxnLst/>
              <a:rect l="l" t="t" r="r" b="b"/>
              <a:pathLst>
                <a:path w="18369232" h="1971017">
                  <a:moveTo>
                    <a:pt x="0" y="0"/>
                  </a:moveTo>
                  <a:lnTo>
                    <a:pt x="18369232" y="0"/>
                  </a:lnTo>
                  <a:lnTo>
                    <a:pt x="18369232" y="1971017"/>
                  </a:lnTo>
                  <a:lnTo>
                    <a:pt x="0" y="1971017"/>
                  </a:lnTo>
                  <a:close/>
                </a:path>
              </a:pathLst>
            </a:custGeom>
            <a:solidFill>
              <a:srgbClr val="000000">
                <a:alpha val="0"/>
              </a:srgbClr>
            </a:solidFill>
          </p:spPr>
          <p:txBody>
            <a:bodyPr/>
            <a:lstStyle/>
            <a:p>
              <a:endParaRPr lang="en-US"/>
            </a:p>
          </p:txBody>
        </p:sp>
        <p:sp>
          <p:nvSpPr>
            <p:cNvPr id="8" name="TextBox 8"/>
            <p:cNvSpPr txBox="1"/>
            <p:nvPr/>
          </p:nvSpPr>
          <p:spPr>
            <a:xfrm>
              <a:off x="0" y="47625"/>
              <a:ext cx="18369232" cy="1923392"/>
            </a:xfrm>
            <a:prstGeom prst="rect">
              <a:avLst/>
            </a:prstGeom>
          </p:spPr>
          <p:txBody>
            <a:bodyPr lIns="0" tIns="0" rIns="0" bIns="0" rtlCol="0" anchor="t"/>
            <a:lstStyle/>
            <a:p>
              <a:pPr algn="l">
                <a:lnSpc>
                  <a:spcPts val="7503"/>
                </a:lnSpc>
              </a:pPr>
              <a:r>
                <a:rPr lang="en-US" sz="6698">
                  <a:solidFill>
                    <a:srgbClr val="444B5E"/>
                  </a:solidFill>
                  <a:latin typeface="League Spartan"/>
                  <a:ea typeface="League Spartan"/>
                  <a:cs typeface="League Spartan"/>
                  <a:sym typeface="League Spartan"/>
                </a:rPr>
                <a:t>Installation Safety Tip</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76325"/>
            <a:ext cx="14974042" cy="2430770"/>
            <a:chOff x="0" y="0"/>
            <a:chExt cx="19965389" cy="3241027"/>
          </a:xfrm>
        </p:grpSpPr>
        <p:sp>
          <p:nvSpPr>
            <p:cNvPr id="3" name="Freeform 3"/>
            <p:cNvSpPr/>
            <p:nvPr/>
          </p:nvSpPr>
          <p:spPr>
            <a:xfrm>
              <a:off x="0" y="0"/>
              <a:ext cx="19965389" cy="3241027"/>
            </a:xfrm>
            <a:custGeom>
              <a:avLst/>
              <a:gdLst/>
              <a:ahLst/>
              <a:cxnLst/>
              <a:rect l="l" t="t" r="r" b="b"/>
              <a:pathLst>
                <a:path w="19965389" h="3241027">
                  <a:moveTo>
                    <a:pt x="0" y="0"/>
                  </a:moveTo>
                  <a:lnTo>
                    <a:pt x="19965389" y="0"/>
                  </a:lnTo>
                  <a:lnTo>
                    <a:pt x="19965389" y="3241027"/>
                  </a:lnTo>
                  <a:lnTo>
                    <a:pt x="0" y="3241027"/>
                  </a:lnTo>
                  <a:close/>
                </a:path>
              </a:pathLst>
            </a:custGeom>
            <a:solidFill>
              <a:srgbClr val="000000">
                <a:alpha val="0"/>
              </a:srgbClr>
            </a:solidFill>
          </p:spPr>
          <p:txBody>
            <a:bodyPr/>
            <a:lstStyle/>
            <a:p>
              <a:endParaRPr lang="en-US"/>
            </a:p>
          </p:txBody>
        </p:sp>
        <p:sp>
          <p:nvSpPr>
            <p:cNvPr id="4" name="TextBox 4"/>
            <p:cNvSpPr txBox="1"/>
            <p:nvPr/>
          </p:nvSpPr>
          <p:spPr>
            <a:xfrm>
              <a:off x="0" y="47625"/>
              <a:ext cx="19965389" cy="3193402"/>
            </a:xfrm>
            <a:prstGeom prst="rect">
              <a:avLst/>
            </a:prstGeom>
          </p:spPr>
          <p:txBody>
            <a:bodyPr lIns="0" tIns="0" rIns="0" bIns="0" rtlCol="0" anchor="t"/>
            <a:lstStyle/>
            <a:p>
              <a:pPr algn="l">
                <a:lnSpc>
                  <a:spcPts val="7502"/>
                </a:lnSpc>
              </a:pPr>
              <a:r>
                <a:rPr lang="en-US" sz="6698">
                  <a:solidFill>
                    <a:srgbClr val="444B5E"/>
                  </a:solidFill>
                  <a:latin typeface="League Spartan"/>
                  <a:ea typeface="League Spartan"/>
                  <a:cs typeface="League Spartan"/>
                  <a:sym typeface="League Spartan"/>
                </a:rPr>
                <a:t>Hardware Mounted Gates:</a:t>
              </a:r>
            </a:p>
            <a:p>
              <a:pPr algn="l">
                <a:lnSpc>
                  <a:spcPts val="7503"/>
                </a:lnSpc>
              </a:pPr>
              <a:r>
                <a:rPr lang="en-US" sz="6698">
                  <a:solidFill>
                    <a:srgbClr val="444B5E"/>
                  </a:solidFill>
                  <a:latin typeface="League Spartan"/>
                  <a:ea typeface="League Spartan"/>
                  <a:cs typeface="League Spartan"/>
                  <a:sym typeface="League Spartan"/>
                </a:rPr>
                <a:t>Installation Video</a:t>
              </a:r>
            </a:p>
          </p:txBody>
        </p:sp>
      </p:grpSp>
      <p:sp>
        <p:nvSpPr>
          <p:cNvPr id="5" name="Freeform 5">
            <a:hlinkClick r:id="rId3"/>
          </p:cNvPr>
          <p:cNvSpPr/>
          <p:nvPr/>
        </p:nvSpPr>
        <p:spPr>
          <a:xfrm>
            <a:off x="5224228" y="3957366"/>
            <a:ext cx="6582985" cy="4961925"/>
          </a:xfrm>
          <a:custGeom>
            <a:avLst/>
            <a:gdLst/>
            <a:ahLst/>
            <a:cxnLst/>
            <a:rect l="l" t="t" r="r" b="b"/>
            <a:pathLst>
              <a:path w="6582985" h="4961925">
                <a:moveTo>
                  <a:pt x="0" y="0"/>
                </a:moveTo>
                <a:lnTo>
                  <a:pt x="6582985" y="0"/>
                </a:lnTo>
                <a:lnTo>
                  <a:pt x="6582985" y="4961925"/>
                </a:lnTo>
                <a:lnTo>
                  <a:pt x="0" y="49619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76325"/>
            <a:ext cx="14974042" cy="2430770"/>
            <a:chOff x="0" y="0"/>
            <a:chExt cx="19965389" cy="3241027"/>
          </a:xfrm>
        </p:grpSpPr>
        <p:sp>
          <p:nvSpPr>
            <p:cNvPr id="3" name="Freeform 3"/>
            <p:cNvSpPr/>
            <p:nvPr/>
          </p:nvSpPr>
          <p:spPr>
            <a:xfrm>
              <a:off x="0" y="0"/>
              <a:ext cx="19965389" cy="3241027"/>
            </a:xfrm>
            <a:custGeom>
              <a:avLst/>
              <a:gdLst/>
              <a:ahLst/>
              <a:cxnLst/>
              <a:rect l="l" t="t" r="r" b="b"/>
              <a:pathLst>
                <a:path w="19965389" h="3241027">
                  <a:moveTo>
                    <a:pt x="0" y="0"/>
                  </a:moveTo>
                  <a:lnTo>
                    <a:pt x="19965389" y="0"/>
                  </a:lnTo>
                  <a:lnTo>
                    <a:pt x="19965389" y="3241027"/>
                  </a:lnTo>
                  <a:lnTo>
                    <a:pt x="0" y="3241027"/>
                  </a:lnTo>
                  <a:close/>
                </a:path>
              </a:pathLst>
            </a:custGeom>
            <a:solidFill>
              <a:srgbClr val="000000">
                <a:alpha val="0"/>
              </a:srgbClr>
            </a:solidFill>
          </p:spPr>
          <p:txBody>
            <a:bodyPr/>
            <a:lstStyle/>
            <a:p>
              <a:endParaRPr lang="en-US"/>
            </a:p>
          </p:txBody>
        </p:sp>
        <p:sp>
          <p:nvSpPr>
            <p:cNvPr id="4" name="TextBox 4"/>
            <p:cNvSpPr txBox="1"/>
            <p:nvPr/>
          </p:nvSpPr>
          <p:spPr>
            <a:xfrm>
              <a:off x="0" y="47625"/>
              <a:ext cx="19965389" cy="3193402"/>
            </a:xfrm>
            <a:prstGeom prst="rect">
              <a:avLst/>
            </a:prstGeom>
          </p:spPr>
          <p:txBody>
            <a:bodyPr lIns="0" tIns="0" rIns="0" bIns="0" rtlCol="0" anchor="t"/>
            <a:lstStyle/>
            <a:p>
              <a:pPr algn="l">
                <a:lnSpc>
                  <a:spcPts val="7502"/>
                </a:lnSpc>
              </a:pPr>
              <a:r>
                <a:rPr lang="en-US" sz="6698">
                  <a:solidFill>
                    <a:srgbClr val="444B5E"/>
                  </a:solidFill>
                  <a:latin typeface="League Spartan"/>
                  <a:ea typeface="League Spartan"/>
                  <a:cs typeface="League Spartan"/>
                  <a:sym typeface="League Spartan"/>
                </a:rPr>
                <a:t>Pressure Mounted Gates:</a:t>
              </a:r>
            </a:p>
            <a:p>
              <a:pPr algn="l">
                <a:lnSpc>
                  <a:spcPts val="7503"/>
                </a:lnSpc>
              </a:pPr>
              <a:r>
                <a:rPr lang="en-US" sz="6698">
                  <a:solidFill>
                    <a:srgbClr val="444B5E"/>
                  </a:solidFill>
                  <a:latin typeface="League Spartan"/>
                  <a:ea typeface="League Spartan"/>
                  <a:cs typeface="League Spartan"/>
                  <a:sym typeface="League Spartan"/>
                </a:rPr>
                <a:t>Installation Video</a:t>
              </a:r>
            </a:p>
          </p:txBody>
        </p:sp>
      </p:grpSp>
      <p:sp>
        <p:nvSpPr>
          <p:cNvPr id="5" name="Freeform 5">
            <a:hlinkClick r:id="rId3"/>
          </p:cNvPr>
          <p:cNvSpPr/>
          <p:nvPr/>
        </p:nvSpPr>
        <p:spPr>
          <a:xfrm>
            <a:off x="5224228" y="3957366"/>
            <a:ext cx="6582985" cy="4961925"/>
          </a:xfrm>
          <a:custGeom>
            <a:avLst/>
            <a:gdLst/>
            <a:ahLst/>
            <a:cxnLst/>
            <a:rect l="l" t="t" r="r" b="b"/>
            <a:pathLst>
              <a:path w="6582985" h="4961925">
                <a:moveTo>
                  <a:pt x="0" y="0"/>
                </a:moveTo>
                <a:lnTo>
                  <a:pt x="6582985" y="0"/>
                </a:lnTo>
                <a:lnTo>
                  <a:pt x="6582985" y="4961925"/>
                </a:lnTo>
                <a:lnTo>
                  <a:pt x="0" y="49619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028700" y="1076325"/>
            <a:ext cx="14974042" cy="1478262"/>
            <a:chOff x="0" y="0"/>
            <a:chExt cx="19965389" cy="1971017"/>
          </a:xfrm>
        </p:grpSpPr>
        <p:sp>
          <p:nvSpPr>
            <p:cNvPr id="6" name="Freeform 6"/>
            <p:cNvSpPr/>
            <p:nvPr/>
          </p:nvSpPr>
          <p:spPr>
            <a:xfrm>
              <a:off x="0" y="0"/>
              <a:ext cx="19965389" cy="1971017"/>
            </a:xfrm>
            <a:custGeom>
              <a:avLst/>
              <a:gdLst/>
              <a:ahLst/>
              <a:cxnLst/>
              <a:rect l="l" t="t" r="r" b="b"/>
              <a:pathLst>
                <a:path w="19965389" h="1971017">
                  <a:moveTo>
                    <a:pt x="0" y="0"/>
                  </a:moveTo>
                  <a:lnTo>
                    <a:pt x="19965389" y="0"/>
                  </a:lnTo>
                  <a:lnTo>
                    <a:pt x="19965389" y="1971017"/>
                  </a:lnTo>
                  <a:lnTo>
                    <a:pt x="0" y="1971017"/>
                  </a:lnTo>
                  <a:close/>
                </a:path>
              </a:pathLst>
            </a:custGeom>
            <a:solidFill>
              <a:srgbClr val="000000">
                <a:alpha val="0"/>
              </a:srgbClr>
            </a:solidFill>
          </p:spPr>
          <p:txBody>
            <a:bodyPr/>
            <a:lstStyle/>
            <a:p>
              <a:endParaRPr lang="en-US"/>
            </a:p>
          </p:txBody>
        </p:sp>
        <p:sp>
          <p:nvSpPr>
            <p:cNvPr id="7" name="TextBox 7"/>
            <p:cNvSpPr txBox="1"/>
            <p:nvPr/>
          </p:nvSpPr>
          <p:spPr>
            <a:xfrm>
              <a:off x="0" y="47625"/>
              <a:ext cx="19965389" cy="1923392"/>
            </a:xfrm>
            <a:prstGeom prst="rect">
              <a:avLst/>
            </a:prstGeom>
          </p:spPr>
          <p:txBody>
            <a:bodyPr lIns="0" tIns="0" rIns="0" bIns="0" rtlCol="0" anchor="t"/>
            <a:lstStyle/>
            <a:p>
              <a:pPr algn="l">
                <a:lnSpc>
                  <a:spcPts val="7503"/>
                </a:lnSpc>
              </a:pPr>
              <a:r>
                <a:rPr lang="en-US" sz="6698">
                  <a:solidFill>
                    <a:srgbClr val="444B5E"/>
                  </a:solidFill>
                  <a:latin typeface="League Spartan"/>
                  <a:ea typeface="League Spartan"/>
                  <a:cs typeface="League Spartan"/>
                  <a:sym typeface="League Spartan"/>
                </a:rPr>
                <a:t>Safety and Installation Tips</a:t>
              </a:r>
            </a:p>
          </p:txBody>
        </p:sp>
      </p:grpSp>
      <p:grpSp>
        <p:nvGrpSpPr>
          <p:cNvPr id="8" name="Group 8"/>
          <p:cNvGrpSpPr/>
          <p:nvPr/>
        </p:nvGrpSpPr>
        <p:grpSpPr>
          <a:xfrm>
            <a:off x="1028700" y="2607985"/>
            <a:ext cx="8348035" cy="8252240"/>
            <a:chOff x="0" y="-219075"/>
            <a:chExt cx="11130714" cy="11002987"/>
          </a:xfrm>
        </p:grpSpPr>
        <p:sp>
          <p:nvSpPr>
            <p:cNvPr id="9" name="Freeform 9"/>
            <p:cNvSpPr/>
            <p:nvPr/>
          </p:nvSpPr>
          <p:spPr>
            <a:xfrm>
              <a:off x="0" y="0"/>
              <a:ext cx="11130714" cy="10783912"/>
            </a:xfrm>
            <a:custGeom>
              <a:avLst/>
              <a:gdLst/>
              <a:ahLst/>
              <a:cxnLst/>
              <a:rect l="l" t="t" r="r" b="b"/>
              <a:pathLst>
                <a:path w="11130714" h="10783912">
                  <a:moveTo>
                    <a:pt x="0" y="0"/>
                  </a:moveTo>
                  <a:lnTo>
                    <a:pt x="11130714" y="0"/>
                  </a:lnTo>
                  <a:lnTo>
                    <a:pt x="11130714" y="10783912"/>
                  </a:lnTo>
                  <a:lnTo>
                    <a:pt x="0" y="10783912"/>
                  </a:lnTo>
                  <a:close/>
                </a:path>
              </a:pathLst>
            </a:custGeom>
            <a:solidFill>
              <a:srgbClr val="000000">
                <a:alpha val="0"/>
              </a:srgbClr>
            </a:solidFill>
          </p:spPr>
          <p:txBody>
            <a:bodyPr/>
            <a:lstStyle/>
            <a:p>
              <a:endParaRPr lang="en-US"/>
            </a:p>
          </p:txBody>
        </p:sp>
        <p:sp>
          <p:nvSpPr>
            <p:cNvPr id="10" name="TextBox 10"/>
            <p:cNvSpPr txBox="1"/>
            <p:nvPr/>
          </p:nvSpPr>
          <p:spPr>
            <a:xfrm>
              <a:off x="0" y="-219075"/>
              <a:ext cx="11130714" cy="11002987"/>
            </a:xfrm>
            <a:prstGeom prst="rect">
              <a:avLst/>
            </a:prstGeom>
          </p:spPr>
          <p:txBody>
            <a:bodyPr lIns="0" tIns="0" rIns="0" bIns="0" rtlCol="0" anchor="t"/>
            <a:lstStyle/>
            <a:p>
              <a:pPr algn="l">
                <a:lnSpc>
                  <a:spcPts val="6078"/>
                </a:lnSpc>
              </a:pPr>
              <a:r>
                <a:rPr lang="en-US" sz="3750" dirty="0">
                  <a:solidFill>
                    <a:srgbClr val="000000"/>
                  </a:solidFill>
                  <a:latin typeface="Calibri"/>
                  <a:ea typeface="Calibri (MS)"/>
                  <a:cs typeface="Calibri (MS)"/>
                  <a:sym typeface="Calibri (MS)"/>
                </a:rPr>
                <a:t>Take at look at: </a:t>
              </a:r>
              <a:endParaRPr lang="en-US" sz="3750" dirty="0">
                <a:solidFill>
                  <a:srgbClr val="000000"/>
                </a:solidFill>
                <a:latin typeface="Calibri"/>
                <a:ea typeface="Calibri (MS)"/>
                <a:cs typeface="Calibri (MS)"/>
              </a:endParaRPr>
            </a:p>
            <a:p>
              <a:pPr algn="l">
                <a:lnSpc>
                  <a:spcPts val="6078"/>
                </a:lnSpc>
              </a:pPr>
              <a:endParaRPr lang="en-US" sz="3750" dirty="0">
                <a:solidFill>
                  <a:srgbClr val="000000"/>
                </a:solidFill>
                <a:latin typeface="Calibri"/>
                <a:ea typeface="Calibri (MS)"/>
                <a:cs typeface="Calibri (MS)"/>
              </a:endParaRPr>
            </a:p>
            <a:p>
              <a:pPr algn="l">
                <a:lnSpc>
                  <a:spcPts val="6078"/>
                </a:lnSpc>
              </a:pPr>
              <a:r>
                <a:rPr lang="en-US" sz="3750" b="1" dirty="0">
                  <a:solidFill>
                    <a:srgbClr val="000000"/>
                  </a:solidFill>
                  <a:latin typeface="Calibri"/>
                  <a:ea typeface="Calibri (MS) Bold"/>
                  <a:cs typeface="Calibri (MS) Bold"/>
                  <a:sym typeface="Calibri (MS) Bold"/>
                </a:rPr>
                <a:t>Child Safety Link: Fall Prevention Toolkit</a:t>
              </a:r>
              <a:endParaRPr lang="en-US" sz="3750" b="1" dirty="0">
                <a:solidFill>
                  <a:srgbClr val="000000"/>
                </a:solidFill>
                <a:latin typeface="Calibri"/>
                <a:ea typeface="Calibri (MS) Bold"/>
                <a:cs typeface="Calibri (MS) Bold"/>
              </a:endParaRPr>
            </a:p>
            <a:p>
              <a:pPr algn="l">
                <a:lnSpc>
                  <a:spcPts val="6078"/>
                </a:lnSpc>
              </a:pPr>
              <a:endParaRPr lang="en-US" sz="3750" b="1" dirty="0">
                <a:solidFill>
                  <a:srgbClr val="000000"/>
                </a:solidFill>
                <a:latin typeface="Calibri"/>
                <a:ea typeface="Calibri (MS) Bold"/>
                <a:cs typeface="Calibri (MS) Bold"/>
              </a:endParaRPr>
            </a:p>
            <a:p>
              <a:pPr marL="1640205" lvl="2" indent="-546735" algn="l">
                <a:lnSpc>
                  <a:spcPts val="6078"/>
                </a:lnSpc>
                <a:buFont typeface="Arial"/>
                <a:buChar char="⚬"/>
              </a:pPr>
              <a:r>
                <a:rPr lang="en-US" sz="3750" dirty="0">
                  <a:solidFill>
                    <a:srgbClr val="000000"/>
                  </a:solidFill>
                  <a:latin typeface="Calibri"/>
                  <a:ea typeface="Calibri (MS)"/>
                  <a:cs typeface="Calibri (MS)"/>
                  <a:sym typeface="Calibri (MS)"/>
                </a:rPr>
                <a:t>Installation information</a:t>
              </a:r>
              <a:endParaRPr lang="en-US" sz="3750" dirty="0">
                <a:solidFill>
                  <a:srgbClr val="000000"/>
                </a:solidFill>
                <a:latin typeface="Calibri"/>
                <a:ea typeface="Calibri (MS)"/>
                <a:cs typeface="Calibri (MS)"/>
              </a:endParaRPr>
            </a:p>
            <a:p>
              <a:pPr marL="1640205" lvl="2" indent="-546735" algn="l">
                <a:lnSpc>
                  <a:spcPts val="6078"/>
                </a:lnSpc>
                <a:buFont typeface="Arial"/>
                <a:buChar char="⚬"/>
              </a:pPr>
              <a:r>
                <a:rPr lang="en-US" sz="3750" dirty="0">
                  <a:solidFill>
                    <a:srgbClr val="000000"/>
                  </a:solidFill>
                  <a:latin typeface="Calibri"/>
                  <a:ea typeface="Calibri (MS)"/>
                  <a:cs typeface="Calibri (MS)"/>
                  <a:sym typeface="Calibri (MS)"/>
                </a:rPr>
                <a:t>Using baby gates safely</a:t>
              </a:r>
              <a:endParaRPr lang="en-US" sz="3750" dirty="0">
                <a:solidFill>
                  <a:srgbClr val="000000"/>
                </a:solidFill>
                <a:latin typeface="Calibri"/>
                <a:ea typeface="Calibri (MS)"/>
                <a:cs typeface="Calibri (MS)"/>
              </a:endParaRPr>
            </a:p>
            <a:p>
              <a:pPr marL="1640205" lvl="2" indent="-546735" algn="l">
                <a:lnSpc>
                  <a:spcPts val="6078"/>
                </a:lnSpc>
                <a:buFont typeface="Arial"/>
                <a:buChar char="⚬"/>
              </a:pPr>
              <a:r>
                <a:rPr lang="en-US" sz="3750" dirty="0">
                  <a:solidFill>
                    <a:srgbClr val="000000"/>
                  </a:solidFill>
                  <a:latin typeface="Calibri"/>
                  <a:ea typeface="Calibri (MS)"/>
                  <a:cs typeface="Calibri (MS)"/>
                  <a:sym typeface="Calibri (MS)"/>
                </a:rPr>
                <a:t>Fall prevention information</a:t>
              </a:r>
              <a:endParaRPr lang="en-US" sz="3750" dirty="0">
                <a:solidFill>
                  <a:srgbClr val="000000"/>
                </a:solidFill>
                <a:latin typeface="Calibri"/>
                <a:ea typeface="Calibri (MS)"/>
                <a:cs typeface="Calibri (MS)"/>
              </a:endParaRPr>
            </a:p>
          </p:txBody>
        </p:sp>
      </p:grpSp>
      <p:sp>
        <p:nvSpPr>
          <p:cNvPr id="12" name="TextBox 11">
            <a:extLst>
              <a:ext uri="{FF2B5EF4-FFF2-40B4-BE49-F238E27FC236}">
                <a16:creationId xmlns:a16="http://schemas.microsoft.com/office/drawing/2014/main" id="{9B6855DD-4404-6A00-1D62-55C476A3512C}"/>
              </a:ext>
            </a:extLst>
          </p:cNvPr>
          <p:cNvSpPr txBox="1"/>
          <p:nvPr/>
        </p:nvSpPr>
        <p:spPr>
          <a:xfrm>
            <a:off x="4572000" y="5242740"/>
            <a:ext cx="9144000" cy="369332"/>
          </a:xfrm>
          <a:prstGeom prst="rect">
            <a:avLst/>
          </a:prstGeom>
          <a:noFill/>
        </p:spPr>
        <p:txBody>
          <a:bodyPr wrap="square">
            <a:spAutoFit/>
          </a:bodyPr>
          <a:lstStyle/>
          <a:p>
            <a:endParaRPr lang="en-US" dirty="0"/>
          </a:p>
        </p:txBody>
      </p:sp>
      <p:sp>
        <p:nvSpPr>
          <p:cNvPr id="15" name="Rectangle 1">
            <a:extLst>
              <a:ext uri="{FF2B5EF4-FFF2-40B4-BE49-F238E27FC236}">
                <a16:creationId xmlns:a16="http://schemas.microsoft.com/office/drawing/2014/main" id="{5DB7CFF0-B83D-F03D-7D95-C6742D3E4E4A}"/>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16" descr="A screenshot of a computer&#10;&#10;AI-generated content may be incorrect.">
            <a:extLst>
              <a:ext uri="{FF2B5EF4-FFF2-40B4-BE49-F238E27FC236}">
                <a16:creationId xmlns:a16="http://schemas.microsoft.com/office/drawing/2014/main" id="{27509BA9-0B00-7CAE-D069-FA7BB24C6CB5}"/>
              </a:ext>
            </a:extLst>
          </p:cNvPr>
          <p:cNvPicPr>
            <a:picLocks noChangeAspect="1"/>
          </p:cNvPicPr>
          <p:nvPr/>
        </p:nvPicPr>
        <p:blipFill>
          <a:blip r:embed="rId3">
            <a:extLst>
              <a:ext uri="{28A0092B-C50C-407E-A947-70E740481C1C}">
                <a14:useLocalDpi xmlns:a14="http://schemas.microsoft.com/office/drawing/2010/main" val="0"/>
              </a:ext>
            </a:extLst>
          </a:blip>
          <a:srcRect l="34833" t="33313" r="24156" b="16457"/>
          <a:stretch/>
        </p:blipFill>
        <p:spPr>
          <a:xfrm>
            <a:off x="10585938" y="2843838"/>
            <a:ext cx="4268561" cy="5554976"/>
          </a:xfrm>
          <a:prstGeom prst="rect">
            <a:avLst/>
          </a:prstGeom>
        </p:spPr>
      </p:pic>
      <p:pic>
        <p:nvPicPr>
          <p:cNvPr id="20" name="Picture 19" descr="A qr code on a white background&#10;&#10;AI-generated content may be incorrect.">
            <a:extLst>
              <a:ext uri="{FF2B5EF4-FFF2-40B4-BE49-F238E27FC236}">
                <a16:creationId xmlns:a16="http://schemas.microsoft.com/office/drawing/2014/main" id="{CDDF487C-D27D-E240-53A6-08468277F9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94182" y="8267700"/>
            <a:ext cx="1596684" cy="159668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26759" y="3238500"/>
            <a:ext cx="12034481" cy="3425824"/>
            <a:chOff x="0" y="0"/>
            <a:chExt cx="16045975" cy="4567765"/>
          </a:xfrm>
        </p:grpSpPr>
        <p:sp>
          <p:nvSpPr>
            <p:cNvPr id="3" name="Freeform 3"/>
            <p:cNvSpPr/>
            <p:nvPr/>
          </p:nvSpPr>
          <p:spPr>
            <a:xfrm>
              <a:off x="0" y="0"/>
              <a:ext cx="16045974" cy="4567765"/>
            </a:xfrm>
            <a:custGeom>
              <a:avLst/>
              <a:gdLst/>
              <a:ahLst/>
              <a:cxnLst/>
              <a:rect l="l" t="t" r="r" b="b"/>
              <a:pathLst>
                <a:path w="16045974" h="4567765">
                  <a:moveTo>
                    <a:pt x="0" y="0"/>
                  </a:moveTo>
                  <a:lnTo>
                    <a:pt x="16045974" y="0"/>
                  </a:lnTo>
                  <a:lnTo>
                    <a:pt x="16045974" y="4567765"/>
                  </a:lnTo>
                  <a:lnTo>
                    <a:pt x="0" y="4567765"/>
                  </a:lnTo>
                  <a:close/>
                </a:path>
              </a:pathLst>
            </a:custGeom>
            <a:solidFill>
              <a:srgbClr val="000000">
                <a:alpha val="0"/>
              </a:srgbClr>
            </a:solidFill>
          </p:spPr>
          <p:txBody>
            <a:bodyPr/>
            <a:lstStyle/>
            <a:p>
              <a:endParaRPr lang="en-US"/>
            </a:p>
          </p:txBody>
        </p:sp>
        <p:sp>
          <p:nvSpPr>
            <p:cNvPr id="4" name="TextBox 4"/>
            <p:cNvSpPr txBox="1"/>
            <p:nvPr/>
          </p:nvSpPr>
          <p:spPr>
            <a:xfrm>
              <a:off x="0" y="-381000"/>
              <a:ext cx="16045975" cy="4948765"/>
            </a:xfrm>
            <a:prstGeom prst="rect">
              <a:avLst/>
            </a:prstGeom>
          </p:spPr>
          <p:txBody>
            <a:bodyPr lIns="0" tIns="0" rIns="0" bIns="0" rtlCol="0" anchor="t"/>
            <a:lstStyle/>
            <a:p>
              <a:pPr algn="ctr">
                <a:lnSpc>
                  <a:spcPts val="28000"/>
                </a:lnSpc>
              </a:pPr>
              <a:r>
                <a:rPr lang="en-US" sz="19999" b="1">
                  <a:solidFill>
                    <a:srgbClr val="00406E"/>
                  </a:solidFill>
                  <a:latin typeface="PT Sans Bold"/>
                  <a:ea typeface="PT Sans Bold"/>
                  <a:cs typeface="PT Sans Bold"/>
                  <a:sym typeface="PT Sans Bold"/>
                </a:rPr>
                <a:t>Questions?</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035408" y="-844173"/>
            <a:ext cx="7916380" cy="7009595"/>
          </a:xfrm>
          <a:custGeom>
            <a:avLst/>
            <a:gdLst/>
            <a:ahLst/>
            <a:cxnLst/>
            <a:rect l="l" t="t" r="r" b="b"/>
            <a:pathLst>
              <a:path w="7916380" h="7009595">
                <a:moveTo>
                  <a:pt x="0" y="0"/>
                </a:moveTo>
                <a:lnTo>
                  <a:pt x="7916380" y="0"/>
                </a:lnTo>
                <a:lnTo>
                  <a:pt x="7916380" y="7009595"/>
                </a:lnTo>
                <a:lnTo>
                  <a:pt x="0" y="7009595"/>
                </a:lnTo>
                <a:lnTo>
                  <a:pt x="0" y="0"/>
                </a:lnTo>
                <a:close/>
              </a:path>
            </a:pathLst>
          </a:custGeom>
          <a:blipFill>
            <a:blip r:embed="rId3">
              <a:extLst>
                <a:ext uri="{96DAC541-7B7A-43D3-8B79-37D633B846F1}">
                  <asvg:svgBlip xmlns:asvg="http://schemas.microsoft.com/office/drawing/2016/SVG/main" r:embed="rId4"/>
                </a:ext>
              </a:extLst>
            </a:blip>
            <a:stretch>
              <a:fillRect t="-20" b="-20"/>
            </a:stretch>
          </a:blipFill>
        </p:spPr>
        <p:txBody>
          <a:bodyPr/>
          <a:lstStyle/>
          <a:p>
            <a:endParaRPr lang="en-US"/>
          </a:p>
        </p:txBody>
      </p:sp>
      <p:sp>
        <p:nvSpPr>
          <p:cNvPr id="3" name="Freeform 3"/>
          <p:cNvSpPr/>
          <p:nvPr/>
        </p:nvSpPr>
        <p:spPr>
          <a:xfrm rot="-10800000">
            <a:off x="-898021" y="-1236656"/>
            <a:ext cx="8951788" cy="7926402"/>
          </a:xfrm>
          <a:custGeom>
            <a:avLst/>
            <a:gdLst/>
            <a:ahLst/>
            <a:cxnLst/>
            <a:rect l="l" t="t" r="r" b="b"/>
            <a:pathLst>
              <a:path w="8951788" h="7926402">
                <a:moveTo>
                  <a:pt x="0" y="0"/>
                </a:moveTo>
                <a:lnTo>
                  <a:pt x="8951788" y="0"/>
                </a:lnTo>
                <a:lnTo>
                  <a:pt x="8951788" y="7926402"/>
                </a:lnTo>
                <a:lnTo>
                  <a:pt x="0" y="7926402"/>
                </a:lnTo>
                <a:lnTo>
                  <a:pt x="0" y="0"/>
                </a:lnTo>
                <a:close/>
              </a:path>
            </a:pathLst>
          </a:custGeom>
          <a:blipFill>
            <a:blip r:embed="rId5">
              <a:extLst>
                <a:ext uri="{96DAC541-7B7A-43D3-8B79-37D633B846F1}">
                  <asvg:svgBlip xmlns:asvg="http://schemas.microsoft.com/office/drawing/2016/SVG/main" r:embed="rId6"/>
                </a:ext>
              </a:extLst>
            </a:blip>
            <a:stretch>
              <a:fillRect t="-40" b="-40"/>
            </a:stretch>
          </a:blipFill>
        </p:spPr>
        <p:txBody>
          <a:bodyPr/>
          <a:lstStyle/>
          <a:p>
            <a:endParaRPr lang="en-US"/>
          </a:p>
        </p:txBody>
      </p:sp>
      <p:sp>
        <p:nvSpPr>
          <p:cNvPr id="4" name="Freeform 4"/>
          <p:cNvSpPr/>
          <p:nvPr/>
        </p:nvSpPr>
        <p:spPr>
          <a:xfrm rot="-10800000">
            <a:off x="-898021" y="-1236656"/>
            <a:ext cx="8433600" cy="7467569"/>
          </a:xfrm>
          <a:custGeom>
            <a:avLst/>
            <a:gdLst/>
            <a:ahLst/>
            <a:cxnLst/>
            <a:rect l="l" t="t" r="r" b="b"/>
            <a:pathLst>
              <a:path w="8433600" h="7467569">
                <a:moveTo>
                  <a:pt x="0" y="0"/>
                </a:moveTo>
                <a:lnTo>
                  <a:pt x="8433600" y="0"/>
                </a:lnTo>
                <a:lnTo>
                  <a:pt x="8433600" y="7467569"/>
                </a:lnTo>
                <a:lnTo>
                  <a:pt x="0" y="7467569"/>
                </a:lnTo>
                <a:lnTo>
                  <a:pt x="0" y="0"/>
                </a:lnTo>
                <a:close/>
              </a:path>
            </a:pathLst>
          </a:custGeom>
          <a:blipFill>
            <a:blip r:embed="rId7">
              <a:extLst>
                <a:ext uri="{96DAC541-7B7A-43D3-8B79-37D633B846F1}">
                  <asvg:svgBlip xmlns:asvg="http://schemas.microsoft.com/office/drawing/2016/SVG/main" r:embed="rId8"/>
                </a:ext>
              </a:extLst>
            </a:blip>
            <a:stretch>
              <a:fillRect t="-31" b="-31"/>
            </a:stretch>
          </a:blipFill>
        </p:spPr>
        <p:txBody>
          <a:bodyPr/>
          <a:lstStyle/>
          <a:p>
            <a:endParaRPr lang="en-US"/>
          </a:p>
        </p:txBody>
      </p:sp>
      <p:sp>
        <p:nvSpPr>
          <p:cNvPr id="5" name="Freeform 5"/>
          <p:cNvSpPr/>
          <p:nvPr/>
        </p:nvSpPr>
        <p:spPr>
          <a:xfrm rot="-10800000">
            <a:off x="-776798" y="-1368496"/>
            <a:ext cx="7916380" cy="7009595"/>
          </a:xfrm>
          <a:custGeom>
            <a:avLst/>
            <a:gdLst/>
            <a:ahLst/>
            <a:cxnLst/>
            <a:rect l="l" t="t" r="r" b="b"/>
            <a:pathLst>
              <a:path w="7916380" h="7009595">
                <a:moveTo>
                  <a:pt x="0" y="0"/>
                </a:moveTo>
                <a:lnTo>
                  <a:pt x="7916380" y="0"/>
                </a:lnTo>
                <a:lnTo>
                  <a:pt x="7916380" y="7009595"/>
                </a:lnTo>
                <a:lnTo>
                  <a:pt x="0" y="7009595"/>
                </a:lnTo>
                <a:lnTo>
                  <a:pt x="0" y="0"/>
                </a:lnTo>
                <a:close/>
              </a:path>
            </a:pathLst>
          </a:custGeom>
          <a:blipFill>
            <a:blip r:embed="rId3">
              <a:extLst>
                <a:ext uri="{96DAC541-7B7A-43D3-8B79-37D633B846F1}">
                  <asvg:svgBlip xmlns:asvg="http://schemas.microsoft.com/office/drawing/2016/SVG/main" r:embed="rId4"/>
                </a:ext>
              </a:extLst>
            </a:blip>
            <a:stretch>
              <a:fillRect t="-20" b="-20"/>
            </a:stretch>
          </a:blipFill>
        </p:spPr>
        <p:txBody>
          <a:bodyPr/>
          <a:lstStyle/>
          <a:p>
            <a:endParaRPr lang="en-US"/>
          </a:p>
        </p:txBody>
      </p:sp>
      <p:grpSp>
        <p:nvGrpSpPr>
          <p:cNvPr id="6" name="Group 6"/>
          <p:cNvGrpSpPr/>
          <p:nvPr/>
        </p:nvGrpSpPr>
        <p:grpSpPr>
          <a:xfrm>
            <a:off x="5763127" y="2540743"/>
            <a:ext cx="7493266" cy="984377"/>
            <a:chOff x="0" y="-2540"/>
            <a:chExt cx="9991021" cy="1312503"/>
          </a:xfrm>
        </p:grpSpPr>
        <p:sp>
          <p:nvSpPr>
            <p:cNvPr id="7" name="Freeform 7"/>
            <p:cNvSpPr/>
            <p:nvPr/>
          </p:nvSpPr>
          <p:spPr>
            <a:xfrm>
              <a:off x="0" y="0"/>
              <a:ext cx="9015661" cy="1309963"/>
            </a:xfrm>
            <a:custGeom>
              <a:avLst/>
              <a:gdLst/>
              <a:ahLst/>
              <a:cxnLst/>
              <a:rect l="l" t="t" r="r" b="b"/>
              <a:pathLst>
                <a:path w="9015661" h="1309963">
                  <a:moveTo>
                    <a:pt x="0" y="0"/>
                  </a:moveTo>
                  <a:lnTo>
                    <a:pt x="9015661" y="0"/>
                  </a:lnTo>
                  <a:lnTo>
                    <a:pt x="9015661" y="1309963"/>
                  </a:lnTo>
                  <a:lnTo>
                    <a:pt x="0" y="1309963"/>
                  </a:lnTo>
                  <a:close/>
                </a:path>
              </a:pathLst>
            </a:custGeom>
            <a:solidFill>
              <a:srgbClr val="000000">
                <a:alpha val="0"/>
              </a:srgbClr>
            </a:solidFill>
          </p:spPr>
          <p:txBody>
            <a:bodyPr/>
            <a:lstStyle/>
            <a:p>
              <a:endParaRPr lang="en-US"/>
            </a:p>
          </p:txBody>
        </p:sp>
        <p:sp>
          <p:nvSpPr>
            <p:cNvPr id="8" name="TextBox 8"/>
            <p:cNvSpPr txBox="1"/>
            <p:nvPr/>
          </p:nvSpPr>
          <p:spPr>
            <a:xfrm>
              <a:off x="0" y="-2540"/>
              <a:ext cx="9991021" cy="1312503"/>
            </a:xfrm>
            <a:prstGeom prst="rect">
              <a:avLst/>
            </a:prstGeom>
          </p:spPr>
          <p:txBody>
            <a:bodyPr lIns="0" tIns="0" rIns="0" bIns="0" rtlCol="0" anchor="t"/>
            <a:lstStyle/>
            <a:p>
              <a:pPr algn="l">
                <a:lnSpc>
                  <a:spcPts val="7503"/>
                </a:lnSpc>
              </a:pPr>
              <a:r>
                <a:rPr lang="en-US" sz="6650" dirty="0">
                  <a:solidFill>
                    <a:srgbClr val="444B5E"/>
                  </a:solidFill>
                  <a:latin typeface="Calibri"/>
                  <a:ea typeface="Norwester"/>
                  <a:cs typeface="Norwester"/>
                  <a:sym typeface="Norwester"/>
                </a:rPr>
                <a:t>FIND &amp; CONTACT US </a:t>
              </a:r>
            </a:p>
          </p:txBody>
        </p:sp>
      </p:grpSp>
      <p:sp>
        <p:nvSpPr>
          <p:cNvPr id="9" name="Freeform 9"/>
          <p:cNvSpPr/>
          <p:nvPr/>
        </p:nvSpPr>
        <p:spPr>
          <a:xfrm rot="-10800000">
            <a:off x="-1035408" y="-1184400"/>
            <a:ext cx="7916380" cy="7009595"/>
          </a:xfrm>
          <a:custGeom>
            <a:avLst/>
            <a:gdLst/>
            <a:ahLst/>
            <a:cxnLst/>
            <a:rect l="l" t="t" r="r" b="b"/>
            <a:pathLst>
              <a:path w="7916380" h="7009595">
                <a:moveTo>
                  <a:pt x="0" y="0"/>
                </a:moveTo>
                <a:lnTo>
                  <a:pt x="7916380" y="0"/>
                </a:lnTo>
                <a:lnTo>
                  <a:pt x="7916380" y="7009595"/>
                </a:lnTo>
                <a:lnTo>
                  <a:pt x="0" y="7009595"/>
                </a:lnTo>
                <a:lnTo>
                  <a:pt x="0" y="0"/>
                </a:lnTo>
                <a:close/>
              </a:path>
            </a:pathLst>
          </a:custGeom>
          <a:blipFill>
            <a:blip r:embed="rId3">
              <a:extLst>
                <a:ext uri="{96DAC541-7B7A-43D3-8B79-37D633B846F1}">
                  <asvg:svgBlip xmlns:asvg="http://schemas.microsoft.com/office/drawing/2016/SVG/main" r:embed="rId4"/>
                </a:ext>
              </a:extLst>
            </a:blip>
            <a:stretch>
              <a:fillRect t="-20" b="-20"/>
            </a:stretch>
          </a:blipFill>
        </p:spPr>
        <p:txBody>
          <a:bodyPr/>
          <a:lstStyle/>
          <a:p>
            <a:endParaRPr lang="en-US"/>
          </a:p>
        </p:txBody>
      </p:sp>
      <p:grpSp>
        <p:nvGrpSpPr>
          <p:cNvPr id="10" name="Group 10"/>
          <p:cNvGrpSpPr/>
          <p:nvPr/>
        </p:nvGrpSpPr>
        <p:grpSpPr>
          <a:xfrm>
            <a:off x="3920392" y="4449045"/>
            <a:ext cx="1023000" cy="1023000"/>
            <a:chOff x="0" y="0"/>
            <a:chExt cx="1364000" cy="1364000"/>
          </a:xfrm>
        </p:grpSpPr>
        <p:sp>
          <p:nvSpPr>
            <p:cNvPr id="11" name="Freeform 11"/>
            <p:cNvSpPr/>
            <p:nvPr/>
          </p:nvSpPr>
          <p:spPr>
            <a:xfrm>
              <a:off x="0" y="0"/>
              <a:ext cx="1363980" cy="1363980"/>
            </a:xfrm>
            <a:custGeom>
              <a:avLst/>
              <a:gdLst/>
              <a:ahLst/>
              <a:cxnLst/>
              <a:rect l="l" t="t" r="r" b="b"/>
              <a:pathLst>
                <a:path w="1363980" h="1363980">
                  <a:moveTo>
                    <a:pt x="681990" y="0"/>
                  </a:moveTo>
                  <a:cubicBezTo>
                    <a:pt x="305308" y="0"/>
                    <a:pt x="0" y="305308"/>
                    <a:pt x="0" y="681990"/>
                  </a:cubicBezTo>
                  <a:cubicBezTo>
                    <a:pt x="0" y="1058672"/>
                    <a:pt x="305308" y="1363980"/>
                    <a:pt x="681990" y="1363980"/>
                  </a:cubicBezTo>
                  <a:cubicBezTo>
                    <a:pt x="1058672" y="1363980"/>
                    <a:pt x="1363980" y="1058672"/>
                    <a:pt x="1363980" y="681990"/>
                  </a:cubicBezTo>
                  <a:cubicBezTo>
                    <a:pt x="1363980" y="305308"/>
                    <a:pt x="1058672" y="0"/>
                    <a:pt x="681990" y="0"/>
                  </a:cubicBezTo>
                  <a:close/>
                </a:path>
              </a:pathLst>
            </a:custGeom>
            <a:solidFill>
              <a:srgbClr val="444B5E"/>
            </a:solidFill>
          </p:spPr>
          <p:txBody>
            <a:bodyPr/>
            <a:lstStyle/>
            <a:p>
              <a:endParaRPr lang="en-US"/>
            </a:p>
          </p:txBody>
        </p:sp>
      </p:grpSp>
      <p:sp>
        <p:nvSpPr>
          <p:cNvPr id="12" name="Freeform 12"/>
          <p:cNvSpPr/>
          <p:nvPr/>
        </p:nvSpPr>
        <p:spPr>
          <a:xfrm>
            <a:off x="4207956" y="4788318"/>
            <a:ext cx="447870" cy="344453"/>
          </a:xfrm>
          <a:custGeom>
            <a:avLst/>
            <a:gdLst/>
            <a:ahLst/>
            <a:cxnLst/>
            <a:rect l="l" t="t" r="r" b="b"/>
            <a:pathLst>
              <a:path w="447870" h="344453">
                <a:moveTo>
                  <a:pt x="0" y="0"/>
                </a:moveTo>
                <a:lnTo>
                  <a:pt x="447870" y="0"/>
                </a:lnTo>
                <a:lnTo>
                  <a:pt x="447870" y="344453"/>
                </a:lnTo>
                <a:lnTo>
                  <a:pt x="0" y="344453"/>
                </a:lnTo>
                <a:lnTo>
                  <a:pt x="0" y="0"/>
                </a:lnTo>
                <a:close/>
              </a:path>
            </a:pathLst>
          </a:custGeom>
          <a:blipFill>
            <a:blip r:embed="rId9">
              <a:extLst>
                <a:ext uri="{96DAC541-7B7A-43D3-8B79-37D633B846F1}">
                  <asvg:svgBlip xmlns:asvg="http://schemas.microsoft.com/office/drawing/2016/SVG/main" r:embed="rId10"/>
                </a:ext>
              </a:extLst>
            </a:blip>
            <a:stretch>
              <a:fillRect t="-113" b="-113"/>
            </a:stretch>
          </a:blipFill>
        </p:spPr>
        <p:txBody>
          <a:bodyPr/>
          <a:lstStyle/>
          <a:p>
            <a:endParaRPr lang="en-US"/>
          </a:p>
        </p:txBody>
      </p:sp>
      <p:grpSp>
        <p:nvGrpSpPr>
          <p:cNvPr id="13" name="Group 13"/>
          <p:cNvGrpSpPr/>
          <p:nvPr/>
        </p:nvGrpSpPr>
        <p:grpSpPr>
          <a:xfrm>
            <a:off x="11448904" y="4449045"/>
            <a:ext cx="1023000" cy="1023000"/>
            <a:chOff x="0" y="0"/>
            <a:chExt cx="1364000" cy="1364000"/>
          </a:xfrm>
        </p:grpSpPr>
        <p:sp>
          <p:nvSpPr>
            <p:cNvPr id="14" name="Freeform 14"/>
            <p:cNvSpPr/>
            <p:nvPr/>
          </p:nvSpPr>
          <p:spPr>
            <a:xfrm>
              <a:off x="0" y="0"/>
              <a:ext cx="1363980" cy="1363980"/>
            </a:xfrm>
            <a:custGeom>
              <a:avLst/>
              <a:gdLst/>
              <a:ahLst/>
              <a:cxnLst/>
              <a:rect l="l" t="t" r="r" b="b"/>
              <a:pathLst>
                <a:path w="1363980" h="1363980">
                  <a:moveTo>
                    <a:pt x="681990" y="0"/>
                  </a:moveTo>
                  <a:cubicBezTo>
                    <a:pt x="305308" y="0"/>
                    <a:pt x="0" y="305308"/>
                    <a:pt x="0" y="681990"/>
                  </a:cubicBezTo>
                  <a:cubicBezTo>
                    <a:pt x="0" y="1058672"/>
                    <a:pt x="305308" y="1363980"/>
                    <a:pt x="681990" y="1363980"/>
                  </a:cubicBezTo>
                  <a:cubicBezTo>
                    <a:pt x="1058672" y="1363980"/>
                    <a:pt x="1363980" y="1058672"/>
                    <a:pt x="1363980" y="681990"/>
                  </a:cubicBezTo>
                  <a:cubicBezTo>
                    <a:pt x="1363980" y="305308"/>
                    <a:pt x="1058672" y="0"/>
                    <a:pt x="681990" y="0"/>
                  </a:cubicBezTo>
                  <a:close/>
                </a:path>
              </a:pathLst>
            </a:custGeom>
            <a:solidFill>
              <a:srgbClr val="444B5E"/>
            </a:solidFill>
          </p:spPr>
          <p:txBody>
            <a:bodyPr/>
            <a:lstStyle/>
            <a:p>
              <a:endParaRPr lang="en-US"/>
            </a:p>
          </p:txBody>
        </p:sp>
      </p:grpSp>
      <p:grpSp>
        <p:nvGrpSpPr>
          <p:cNvPr id="15" name="Group 15"/>
          <p:cNvGrpSpPr/>
          <p:nvPr/>
        </p:nvGrpSpPr>
        <p:grpSpPr>
          <a:xfrm>
            <a:off x="3920392" y="5803640"/>
            <a:ext cx="1023000" cy="1023000"/>
            <a:chOff x="0" y="0"/>
            <a:chExt cx="1364000" cy="1364000"/>
          </a:xfrm>
        </p:grpSpPr>
        <p:sp>
          <p:nvSpPr>
            <p:cNvPr id="16" name="Freeform 16"/>
            <p:cNvSpPr/>
            <p:nvPr/>
          </p:nvSpPr>
          <p:spPr>
            <a:xfrm>
              <a:off x="0" y="0"/>
              <a:ext cx="1363980" cy="1363980"/>
            </a:xfrm>
            <a:custGeom>
              <a:avLst/>
              <a:gdLst/>
              <a:ahLst/>
              <a:cxnLst/>
              <a:rect l="l" t="t" r="r" b="b"/>
              <a:pathLst>
                <a:path w="1363980" h="1363980">
                  <a:moveTo>
                    <a:pt x="681990" y="0"/>
                  </a:moveTo>
                  <a:cubicBezTo>
                    <a:pt x="305308" y="0"/>
                    <a:pt x="0" y="305308"/>
                    <a:pt x="0" y="681990"/>
                  </a:cubicBezTo>
                  <a:cubicBezTo>
                    <a:pt x="0" y="1058672"/>
                    <a:pt x="305308" y="1363980"/>
                    <a:pt x="681990" y="1363980"/>
                  </a:cubicBezTo>
                  <a:cubicBezTo>
                    <a:pt x="1058672" y="1363980"/>
                    <a:pt x="1363980" y="1058672"/>
                    <a:pt x="1363980" y="681990"/>
                  </a:cubicBezTo>
                  <a:cubicBezTo>
                    <a:pt x="1363980" y="305308"/>
                    <a:pt x="1058672" y="0"/>
                    <a:pt x="681990" y="0"/>
                  </a:cubicBezTo>
                  <a:close/>
                </a:path>
              </a:pathLst>
            </a:custGeom>
            <a:solidFill>
              <a:srgbClr val="444B5E"/>
            </a:solidFill>
          </p:spPr>
          <p:txBody>
            <a:bodyPr/>
            <a:lstStyle/>
            <a:p>
              <a:endParaRPr lang="en-US"/>
            </a:p>
          </p:txBody>
        </p:sp>
      </p:grpSp>
      <p:grpSp>
        <p:nvGrpSpPr>
          <p:cNvPr id="17" name="Group 17"/>
          <p:cNvGrpSpPr/>
          <p:nvPr/>
        </p:nvGrpSpPr>
        <p:grpSpPr>
          <a:xfrm>
            <a:off x="11448904" y="5803640"/>
            <a:ext cx="1023000" cy="1023000"/>
            <a:chOff x="0" y="0"/>
            <a:chExt cx="1364000" cy="1364000"/>
          </a:xfrm>
        </p:grpSpPr>
        <p:sp>
          <p:nvSpPr>
            <p:cNvPr id="18" name="Freeform 18"/>
            <p:cNvSpPr/>
            <p:nvPr/>
          </p:nvSpPr>
          <p:spPr>
            <a:xfrm>
              <a:off x="0" y="0"/>
              <a:ext cx="1363980" cy="1363980"/>
            </a:xfrm>
            <a:custGeom>
              <a:avLst/>
              <a:gdLst/>
              <a:ahLst/>
              <a:cxnLst/>
              <a:rect l="l" t="t" r="r" b="b"/>
              <a:pathLst>
                <a:path w="1363980" h="1363980">
                  <a:moveTo>
                    <a:pt x="681990" y="0"/>
                  </a:moveTo>
                  <a:cubicBezTo>
                    <a:pt x="305308" y="0"/>
                    <a:pt x="0" y="305308"/>
                    <a:pt x="0" y="681990"/>
                  </a:cubicBezTo>
                  <a:cubicBezTo>
                    <a:pt x="0" y="1058672"/>
                    <a:pt x="305308" y="1363980"/>
                    <a:pt x="681990" y="1363980"/>
                  </a:cubicBezTo>
                  <a:cubicBezTo>
                    <a:pt x="1058672" y="1363980"/>
                    <a:pt x="1363980" y="1058672"/>
                    <a:pt x="1363980" y="681990"/>
                  </a:cubicBezTo>
                  <a:cubicBezTo>
                    <a:pt x="1363980" y="305308"/>
                    <a:pt x="1058672" y="0"/>
                    <a:pt x="681990" y="0"/>
                  </a:cubicBezTo>
                  <a:close/>
                </a:path>
              </a:pathLst>
            </a:custGeom>
            <a:solidFill>
              <a:srgbClr val="444B5E"/>
            </a:solidFill>
          </p:spPr>
          <p:txBody>
            <a:bodyPr/>
            <a:lstStyle/>
            <a:p>
              <a:endParaRPr lang="en-US"/>
            </a:p>
          </p:txBody>
        </p:sp>
      </p:grpSp>
      <p:sp>
        <p:nvSpPr>
          <p:cNvPr id="19" name="Freeform 19"/>
          <p:cNvSpPr/>
          <p:nvPr/>
        </p:nvSpPr>
        <p:spPr>
          <a:xfrm>
            <a:off x="4225612" y="6103926"/>
            <a:ext cx="412559" cy="412559"/>
          </a:xfrm>
          <a:custGeom>
            <a:avLst/>
            <a:gdLst/>
            <a:ahLst/>
            <a:cxnLst/>
            <a:rect l="l" t="t" r="r" b="b"/>
            <a:pathLst>
              <a:path w="412559" h="412559">
                <a:moveTo>
                  <a:pt x="0" y="0"/>
                </a:moveTo>
                <a:lnTo>
                  <a:pt x="412559" y="0"/>
                </a:lnTo>
                <a:lnTo>
                  <a:pt x="412559" y="412559"/>
                </a:lnTo>
                <a:lnTo>
                  <a:pt x="0" y="41255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1" name="Freeform 21"/>
          <p:cNvSpPr/>
          <p:nvPr/>
        </p:nvSpPr>
        <p:spPr>
          <a:xfrm>
            <a:off x="11663885" y="6016299"/>
            <a:ext cx="612087" cy="582039"/>
          </a:xfrm>
          <a:custGeom>
            <a:avLst/>
            <a:gdLst/>
            <a:ahLst/>
            <a:cxnLst/>
            <a:rect l="l" t="t" r="r" b="b"/>
            <a:pathLst>
              <a:path w="612087" h="582039">
                <a:moveTo>
                  <a:pt x="0" y="0"/>
                </a:moveTo>
                <a:lnTo>
                  <a:pt x="612087" y="0"/>
                </a:lnTo>
                <a:lnTo>
                  <a:pt x="612087" y="582039"/>
                </a:lnTo>
                <a:lnTo>
                  <a:pt x="0" y="582039"/>
                </a:lnTo>
                <a:lnTo>
                  <a:pt x="0" y="0"/>
                </a:lnTo>
                <a:close/>
              </a:path>
            </a:pathLst>
          </a:custGeom>
          <a:blipFill>
            <a:blip r:embed="rId13">
              <a:extLst>
                <a:ext uri="{96DAC541-7B7A-43D3-8B79-37D633B846F1}">
                  <asvg:svgBlip xmlns:asvg="http://schemas.microsoft.com/office/drawing/2016/SVG/main" r:embed="rId14"/>
                </a:ext>
              </a:extLst>
            </a:blip>
            <a:stretch>
              <a:fillRect t="-154" b="-154"/>
            </a:stretch>
          </a:blipFill>
        </p:spPr>
        <p:txBody>
          <a:bodyPr/>
          <a:lstStyle/>
          <a:p>
            <a:endParaRPr lang="en-US"/>
          </a:p>
        </p:txBody>
      </p:sp>
      <p:grpSp>
        <p:nvGrpSpPr>
          <p:cNvPr id="22" name="Group 22"/>
          <p:cNvGrpSpPr/>
          <p:nvPr/>
        </p:nvGrpSpPr>
        <p:grpSpPr>
          <a:xfrm>
            <a:off x="5160149" y="4678177"/>
            <a:ext cx="5480823" cy="498061"/>
            <a:chOff x="0" y="0"/>
            <a:chExt cx="7307764" cy="664081"/>
          </a:xfrm>
        </p:grpSpPr>
        <p:sp>
          <p:nvSpPr>
            <p:cNvPr id="23" name="Freeform 23"/>
            <p:cNvSpPr/>
            <p:nvPr/>
          </p:nvSpPr>
          <p:spPr>
            <a:xfrm>
              <a:off x="0" y="0"/>
              <a:ext cx="7307764" cy="664081"/>
            </a:xfrm>
            <a:custGeom>
              <a:avLst/>
              <a:gdLst/>
              <a:ahLst/>
              <a:cxnLst/>
              <a:rect l="l" t="t" r="r" b="b"/>
              <a:pathLst>
                <a:path w="7307764" h="664081">
                  <a:moveTo>
                    <a:pt x="0" y="0"/>
                  </a:moveTo>
                  <a:lnTo>
                    <a:pt x="7307764" y="0"/>
                  </a:lnTo>
                  <a:lnTo>
                    <a:pt x="7307764" y="664081"/>
                  </a:lnTo>
                  <a:lnTo>
                    <a:pt x="0" y="664081"/>
                  </a:lnTo>
                  <a:close/>
                </a:path>
              </a:pathLst>
            </a:custGeom>
            <a:solidFill>
              <a:srgbClr val="000000">
                <a:alpha val="0"/>
              </a:srgbClr>
            </a:solidFill>
          </p:spPr>
          <p:txBody>
            <a:bodyPr/>
            <a:lstStyle/>
            <a:p>
              <a:endParaRPr lang="en-US"/>
            </a:p>
          </p:txBody>
        </p:sp>
        <p:sp>
          <p:nvSpPr>
            <p:cNvPr id="24" name="TextBox 24"/>
            <p:cNvSpPr txBox="1"/>
            <p:nvPr/>
          </p:nvSpPr>
          <p:spPr>
            <a:xfrm>
              <a:off x="0" y="-66675"/>
              <a:ext cx="7307764" cy="730756"/>
            </a:xfrm>
            <a:prstGeom prst="rect">
              <a:avLst/>
            </a:prstGeom>
          </p:spPr>
          <p:txBody>
            <a:bodyPr lIns="0" tIns="0" rIns="0" bIns="0" rtlCol="0" anchor="t"/>
            <a:lstStyle/>
            <a:p>
              <a:pPr algn="l">
                <a:lnSpc>
                  <a:spcPts val="4047"/>
                </a:lnSpc>
              </a:pPr>
              <a:r>
                <a:rPr lang="en-US" sz="2850" dirty="0">
                  <a:solidFill>
                    <a:srgbClr val="000000"/>
                  </a:solidFill>
                  <a:latin typeface="Calibri"/>
                  <a:ea typeface="Norwester"/>
                  <a:cs typeface="Norwester"/>
                  <a:sym typeface="Norwester"/>
                </a:rPr>
                <a:t>childsafetylink@iwk.nshealth.ca</a:t>
              </a:r>
            </a:p>
          </p:txBody>
        </p:sp>
      </p:grpSp>
      <p:grpSp>
        <p:nvGrpSpPr>
          <p:cNvPr id="25" name="Group 25"/>
          <p:cNvGrpSpPr/>
          <p:nvPr/>
        </p:nvGrpSpPr>
        <p:grpSpPr>
          <a:xfrm>
            <a:off x="12688661" y="4678177"/>
            <a:ext cx="3773422" cy="498061"/>
            <a:chOff x="0" y="0"/>
            <a:chExt cx="5031229" cy="664081"/>
          </a:xfrm>
        </p:grpSpPr>
        <p:sp>
          <p:nvSpPr>
            <p:cNvPr id="26" name="Freeform 26"/>
            <p:cNvSpPr/>
            <p:nvPr/>
          </p:nvSpPr>
          <p:spPr>
            <a:xfrm>
              <a:off x="0" y="0"/>
              <a:ext cx="5031229" cy="664081"/>
            </a:xfrm>
            <a:custGeom>
              <a:avLst/>
              <a:gdLst/>
              <a:ahLst/>
              <a:cxnLst/>
              <a:rect l="l" t="t" r="r" b="b"/>
              <a:pathLst>
                <a:path w="5031229" h="664081">
                  <a:moveTo>
                    <a:pt x="0" y="0"/>
                  </a:moveTo>
                  <a:lnTo>
                    <a:pt x="5031229" y="0"/>
                  </a:lnTo>
                  <a:lnTo>
                    <a:pt x="5031229" y="664081"/>
                  </a:lnTo>
                  <a:lnTo>
                    <a:pt x="0" y="664081"/>
                  </a:lnTo>
                  <a:close/>
                </a:path>
              </a:pathLst>
            </a:custGeom>
            <a:solidFill>
              <a:srgbClr val="000000">
                <a:alpha val="0"/>
              </a:srgbClr>
            </a:solidFill>
          </p:spPr>
          <p:txBody>
            <a:bodyPr/>
            <a:lstStyle/>
            <a:p>
              <a:endParaRPr lang="en-US"/>
            </a:p>
          </p:txBody>
        </p:sp>
        <p:sp>
          <p:nvSpPr>
            <p:cNvPr id="27" name="TextBox 27"/>
            <p:cNvSpPr txBox="1"/>
            <p:nvPr/>
          </p:nvSpPr>
          <p:spPr>
            <a:xfrm>
              <a:off x="0" y="-66675"/>
              <a:ext cx="5031229" cy="730756"/>
            </a:xfrm>
            <a:prstGeom prst="rect">
              <a:avLst/>
            </a:prstGeom>
          </p:spPr>
          <p:txBody>
            <a:bodyPr lIns="0" tIns="0" rIns="0" bIns="0" rtlCol="0" anchor="t"/>
            <a:lstStyle/>
            <a:p>
              <a:pPr algn="l">
                <a:lnSpc>
                  <a:spcPts val="4047"/>
                </a:lnSpc>
              </a:pPr>
              <a:r>
                <a:rPr lang="en-US" sz="2850" b="1" dirty="0">
                  <a:solidFill>
                    <a:srgbClr val="000000"/>
                  </a:solidFill>
                  <a:latin typeface="Calibri"/>
                  <a:ea typeface="Norwester"/>
                  <a:cs typeface="Norwester"/>
                  <a:sym typeface="Norwester"/>
                </a:rPr>
                <a:t>childsafetylink.ca</a:t>
              </a:r>
            </a:p>
          </p:txBody>
        </p:sp>
      </p:grpSp>
      <p:grpSp>
        <p:nvGrpSpPr>
          <p:cNvPr id="28" name="Group 28"/>
          <p:cNvGrpSpPr/>
          <p:nvPr/>
        </p:nvGrpSpPr>
        <p:grpSpPr>
          <a:xfrm>
            <a:off x="5160149" y="6032772"/>
            <a:ext cx="3380757" cy="498061"/>
            <a:chOff x="0" y="0"/>
            <a:chExt cx="4507676" cy="664081"/>
          </a:xfrm>
        </p:grpSpPr>
        <p:sp>
          <p:nvSpPr>
            <p:cNvPr id="29" name="Freeform 29"/>
            <p:cNvSpPr/>
            <p:nvPr/>
          </p:nvSpPr>
          <p:spPr>
            <a:xfrm>
              <a:off x="0" y="0"/>
              <a:ext cx="4507676" cy="664081"/>
            </a:xfrm>
            <a:custGeom>
              <a:avLst/>
              <a:gdLst/>
              <a:ahLst/>
              <a:cxnLst/>
              <a:rect l="l" t="t" r="r" b="b"/>
              <a:pathLst>
                <a:path w="4507676" h="664081">
                  <a:moveTo>
                    <a:pt x="0" y="0"/>
                  </a:moveTo>
                  <a:lnTo>
                    <a:pt x="4507676" y="0"/>
                  </a:lnTo>
                  <a:lnTo>
                    <a:pt x="4507676" y="664081"/>
                  </a:lnTo>
                  <a:lnTo>
                    <a:pt x="0" y="664081"/>
                  </a:lnTo>
                  <a:close/>
                </a:path>
              </a:pathLst>
            </a:custGeom>
            <a:solidFill>
              <a:srgbClr val="000000">
                <a:alpha val="0"/>
              </a:srgbClr>
            </a:solidFill>
          </p:spPr>
          <p:txBody>
            <a:bodyPr/>
            <a:lstStyle/>
            <a:p>
              <a:endParaRPr lang="en-US"/>
            </a:p>
          </p:txBody>
        </p:sp>
        <p:sp>
          <p:nvSpPr>
            <p:cNvPr id="30" name="TextBox 30"/>
            <p:cNvSpPr txBox="1"/>
            <p:nvPr/>
          </p:nvSpPr>
          <p:spPr>
            <a:xfrm>
              <a:off x="0" y="-66675"/>
              <a:ext cx="4507676" cy="730756"/>
            </a:xfrm>
            <a:prstGeom prst="rect">
              <a:avLst/>
            </a:prstGeom>
          </p:spPr>
          <p:txBody>
            <a:bodyPr lIns="0" tIns="0" rIns="0" bIns="0" rtlCol="0" anchor="t"/>
            <a:lstStyle/>
            <a:p>
              <a:pPr algn="l">
                <a:lnSpc>
                  <a:spcPts val="4047"/>
                </a:lnSpc>
              </a:pPr>
              <a:r>
                <a:rPr lang="en-US" sz="2850" dirty="0">
                  <a:solidFill>
                    <a:srgbClr val="000000"/>
                  </a:solidFill>
                  <a:latin typeface="Calibri"/>
                  <a:ea typeface="Norwester"/>
                  <a:cs typeface="Norwester"/>
                  <a:sym typeface="Norwester"/>
                </a:rPr>
                <a:t>1-866-288-1388</a:t>
              </a:r>
            </a:p>
          </p:txBody>
        </p:sp>
      </p:grpSp>
      <p:grpSp>
        <p:nvGrpSpPr>
          <p:cNvPr id="31" name="Group 31"/>
          <p:cNvGrpSpPr/>
          <p:nvPr/>
        </p:nvGrpSpPr>
        <p:grpSpPr>
          <a:xfrm>
            <a:off x="12688661" y="6083843"/>
            <a:ext cx="4269461" cy="498061"/>
            <a:chOff x="0" y="0"/>
            <a:chExt cx="5692615" cy="664081"/>
          </a:xfrm>
        </p:grpSpPr>
        <p:sp>
          <p:nvSpPr>
            <p:cNvPr id="32" name="Freeform 32"/>
            <p:cNvSpPr/>
            <p:nvPr/>
          </p:nvSpPr>
          <p:spPr>
            <a:xfrm>
              <a:off x="0" y="0"/>
              <a:ext cx="5692615" cy="664081"/>
            </a:xfrm>
            <a:custGeom>
              <a:avLst/>
              <a:gdLst/>
              <a:ahLst/>
              <a:cxnLst/>
              <a:rect l="l" t="t" r="r" b="b"/>
              <a:pathLst>
                <a:path w="5692615" h="664081">
                  <a:moveTo>
                    <a:pt x="0" y="0"/>
                  </a:moveTo>
                  <a:lnTo>
                    <a:pt x="5692615" y="0"/>
                  </a:lnTo>
                  <a:lnTo>
                    <a:pt x="5692615" y="664081"/>
                  </a:lnTo>
                  <a:lnTo>
                    <a:pt x="0" y="664081"/>
                  </a:lnTo>
                  <a:close/>
                </a:path>
              </a:pathLst>
            </a:custGeom>
            <a:solidFill>
              <a:srgbClr val="000000">
                <a:alpha val="0"/>
              </a:srgbClr>
            </a:solidFill>
          </p:spPr>
          <p:txBody>
            <a:bodyPr/>
            <a:lstStyle/>
            <a:p>
              <a:endParaRPr lang="en-US"/>
            </a:p>
          </p:txBody>
        </p:sp>
        <p:sp>
          <p:nvSpPr>
            <p:cNvPr id="33" name="TextBox 33"/>
            <p:cNvSpPr txBox="1"/>
            <p:nvPr/>
          </p:nvSpPr>
          <p:spPr>
            <a:xfrm>
              <a:off x="0" y="-66675"/>
              <a:ext cx="5692615" cy="730756"/>
            </a:xfrm>
            <a:prstGeom prst="rect">
              <a:avLst/>
            </a:prstGeom>
          </p:spPr>
          <p:txBody>
            <a:bodyPr lIns="0" tIns="0" rIns="0" bIns="0" rtlCol="0" anchor="t"/>
            <a:lstStyle/>
            <a:p>
              <a:pPr algn="l">
                <a:lnSpc>
                  <a:spcPts val="4047"/>
                </a:lnSpc>
              </a:pPr>
              <a:r>
                <a:rPr lang="en-US" sz="2850" b="1" dirty="0">
                  <a:solidFill>
                    <a:srgbClr val="000000"/>
                  </a:solidFill>
                  <a:latin typeface="Calibri"/>
                  <a:ea typeface="Norwester"/>
                  <a:cs typeface="Norwester"/>
                  <a:sym typeface="Norwester"/>
                </a:rPr>
                <a:t>@childsafetylink</a:t>
              </a:r>
            </a:p>
          </p:txBody>
        </p:sp>
      </p:grpSp>
      <p:sp>
        <p:nvSpPr>
          <p:cNvPr id="34" name="Freeform 34"/>
          <p:cNvSpPr/>
          <p:nvPr/>
        </p:nvSpPr>
        <p:spPr>
          <a:xfrm>
            <a:off x="1316265" y="8643242"/>
            <a:ext cx="447870" cy="344453"/>
          </a:xfrm>
          <a:custGeom>
            <a:avLst/>
            <a:gdLst/>
            <a:ahLst/>
            <a:cxnLst/>
            <a:rect l="l" t="t" r="r" b="b"/>
            <a:pathLst>
              <a:path w="447870" h="344453">
                <a:moveTo>
                  <a:pt x="0" y="0"/>
                </a:moveTo>
                <a:lnTo>
                  <a:pt x="447870" y="0"/>
                </a:lnTo>
                <a:lnTo>
                  <a:pt x="447870" y="344453"/>
                </a:lnTo>
                <a:lnTo>
                  <a:pt x="0" y="344453"/>
                </a:lnTo>
                <a:lnTo>
                  <a:pt x="0" y="0"/>
                </a:lnTo>
                <a:close/>
              </a:path>
            </a:pathLst>
          </a:custGeom>
          <a:blipFill>
            <a:blip r:embed="rId9">
              <a:extLst>
                <a:ext uri="{96DAC541-7B7A-43D3-8B79-37D633B846F1}">
                  <asvg:svgBlip xmlns:asvg="http://schemas.microsoft.com/office/drawing/2016/SVG/main" r:embed="rId10"/>
                </a:ext>
              </a:extLst>
            </a:blip>
            <a:stretch>
              <a:fillRect t="-113" b="-113"/>
            </a:stretch>
          </a:blipFill>
        </p:spPr>
        <p:txBody>
          <a:bodyPr/>
          <a:lstStyle/>
          <a:p>
            <a:endParaRPr lang="en-US"/>
          </a:p>
        </p:txBody>
      </p:sp>
      <p:pic>
        <p:nvPicPr>
          <p:cNvPr id="35" name="Graphic 34" descr="World with solid fill">
            <a:extLst>
              <a:ext uri="{FF2B5EF4-FFF2-40B4-BE49-F238E27FC236}">
                <a16:creationId xmlns:a16="http://schemas.microsoft.com/office/drawing/2014/main" id="{29C2FF89-ECF6-3FF3-629E-7CD19B27F9C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506200" y="4503420"/>
            <a:ext cx="914400" cy="914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60043" y="5984377"/>
            <a:ext cx="2538901" cy="2538891"/>
            <a:chOff x="0" y="0"/>
            <a:chExt cx="3385201" cy="3385187"/>
          </a:xfrm>
        </p:grpSpPr>
        <p:sp>
          <p:nvSpPr>
            <p:cNvPr id="3" name="Freeform 3"/>
            <p:cNvSpPr/>
            <p:nvPr/>
          </p:nvSpPr>
          <p:spPr>
            <a:xfrm>
              <a:off x="0" y="0"/>
              <a:ext cx="3385185" cy="3385185"/>
            </a:xfrm>
            <a:custGeom>
              <a:avLst/>
              <a:gdLst/>
              <a:ahLst/>
              <a:cxnLst/>
              <a:rect l="l" t="t" r="r" b="b"/>
              <a:pathLst>
                <a:path w="3385185" h="3385185">
                  <a:moveTo>
                    <a:pt x="3385185" y="1692656"/>
                  </a:moveTo>
                  <a:cubicBezTo>
                    <a:pt x="3385185" y="2627376"/>
                    <a:pt x="2627376" y="3385185"/>
                    <a:pt x="1692529" y="3385185"/>
                  </a:cubicBezTo>
                  <a:cubicBezTo>
                    <a:pt x="757682" y="3385185"/>
                    <a:pt x="0" y="2627376"/>
                    <a:pt x="0" y="1692656"/>
                  </a:cubicBezTo>
                  <a:cubicBezTo>
                    <a:pt x="0" y="757936"/>
                    <a:pt x="757809" y="0"/>
                    <a:pt x="1692656" y="0"/>
                  </a:cubicBezTo>
                  <a:cubicBezTo>
                    <a:pt x="2627503" y="0"/>
                    <a:pt x="3385185" y="757809"/>
                    <a:pt x="3385185" y="1692656"/>
                  </a:cubicBezTo>
                  <a:close/>
                </a:path>
              </a:pathLst>
            </a:custGeom>
            <a:blipFill>
              <a:blip r:embed="rId3"/>
              <a:stretch>
                <a:fillRect/>
              </a:stretch>
            </a:blipFill>
          </p:spPr>
          <p:txBody>
            <a:bodyPr/>
            <a:lstStyle/>
            <a:p>
              <a:endParaRPr lang="en-US"/>
            </a:p>
          </p:txBody>
        </p:sp>
      </p:grpSp>
      <p:grpSp>
        <p:nvGrpSpPr>
          <p:cNvPr id="4" name="Group 4"/>
          <p:cNvGrpSpPr/>
          <p:nvPr/>
        </p:nvGrpSpPr>
        <p:grpSpPr>
          <a:xfrm>
            <a:off x="6158555" y="5984377"/>
            <a:ext cx="2538901" cy="2538891"/>
            <a:chOff x="0" y="0"/>
            <a:chExt cx="3385201" cy="3385187"/>
          </a:xfrm>
        </p:grpSpPr>
        <p:sp>
          <p:nvSpPr>
            <p:cNvPr id="5" name="Freeform 5"/>
            <p:cNvSpPr/>
            <p:nvPr/>
          </p:nvSpPr>
          <p:spPr>
            <a:xfrm>
              <a:off x="0" y="0"/>
              <a:ext cx="3385185" cy="3385185"/>
            </a:xfrm>
            <a:custGeom>
              <a:avLst/>
              <a:gdLst/>
              <a:ahLst/>
              <a:cxnLst/>
              <a:rect l="l" t="t" r="r" b="b"/>
              <a:pathLst>
                <a:path w="3385185" h="3385185">
                  <a:moveTo>
                    <a:pt x="3385185" y="1692656"/>
                  </a:moveTo>
                  <a:cubicBezTo>
                    <a:pt x="3385185" y="2627376"/>
                    <a:pt x="2627376" y="3385185"/>
                    <a:pt x="1692529" y="3385185"/>
                  </a:cubicBezTo>
                  <a:cubicBezTo>
                    <a:pt x="757682" y="3385185"/>
                    <a:pt x="0" y="2627376"/>
                    <a:pt x="0" y="1692656"/>
                  </a:cubicBezTo>
                  <a:cubicBezTo>
                    <a:pt x="0" y="757936"/>
                    <a:pt x="757809" y="0"/>
                    <a:pt x="1692656" y="0"/>
                  </a:cubicBezTo>
                  <a:cubicBezTo>
                    <a:pt x="2627503" y="0"/>
                    <a:pt x="3385185" y="757809"/>
                    <a:pt x="3385185" y="1692656"/>
                  </a:cubicBezTo>
                  <a:close/>
                </a:path>
              </a:pathLst>
            </a:custGeom>
            <a:blipFill>
              <a:blip r:embed="rId4"/>
              <a:stretch>
                <a:fillRect/>
              </a:stretch>
            </a:blipFill>
          </p:spPr>
          <p:txBody>
            <a:bodyPr/>
            <a:lstStyle/>
            <a:p>
              <a:endParaRPr lang="en-US"/>
            </a:p>
          </p:txBody>
        </p:sp>
      </p:grpSp>
      <p:grpSp>
        <p:nvGrpSpPr>
          <p:cNvPr id="6" name="Group 6"/>
          <p:cNvGrpSpPr/>
          <p:nvPr/>
        </p:nvGrpSpPr>
        <p:grpSpPr>
          <a:xfrm>
            <a:off x="10367432" y="5984376"/>
            <a:ext cx="2538902" cy="2538892"/>
            <a:chOff x="0" y="0"/>
            <a:chExt cx="3385203" cy="3385189"/>
          </a:xfrm>
        </p:grpSpPr>
        <p:sp>
          <p:nvSpPr>
            <p:cNvPr id="7" name="Freeform 7"/>
            <p:cNvSpPr/>
            <p:nvPr/>
          </p:nvSpPr>
          <p:spPr>
            <a:xfrm>
              <a:off x="0" y="0"/>
              <a:ext cx="3385185" cy="3385185"/>
            </a:xfrm>
            <a:custGeom>
              <a:avLst/>
              <a:gdLst/>
              <a:ahLst/>
              <a:cxnLst/>
              <a:rect l="l" t="t" r="r" b="b"/>
              <a:pathLst>
                <a:path w="3385185" h="3385185">
                  <a:moveTo>
                    <a:pt x="3385185" y="1692656"/>
                  </a:moveTo>
                  <a:cubicBezTo>
                    <a:pt x="3385185" y="2627376"/>
                    <a:pt x="2627376" y="3385185"/>
                    <a:pt x="1692529" y="3385185"/>
                  </a:cubicBezTo>
                  <a:cubicBezTo>
                    <a:pt x="757682" y="3385185"/>
                    <a:pt x="0" y="2627376"/>
                    <a:pt x="0" y="1692656"/>
                  </a:cubicBezTo>
                  <a:cubicBezTo>
                    <a:pt x="0" y="757936"/>
                    <a:pt x="757809" y="0"/>
                    <a:pt x="1692656" y="0"/>
                  </a:cubicBezTo>
                  <a:cubicBezTo>
                    <a:pt x="2627503" y="0"/>
                    <a:pt x="3385185" y="757809"/>
                    <a:pt x="3385185" y="1692656"/>
                  </a:cubicBezTo>
                  <a:close/>
                </a:path>
              </a:pathLst>
            </a:custGeom>
            <a:blipFill>
              <a:blip r:embed="rId5"/>
              <a:stretch>
                <a:fillRect/>
              </a:stretch>
            </a:blipFill>
          </p:spPr>
          <p:txBody>
            <a:bodyPr/>
            <a:lstStyle/>
            <a:p>
              <a:endParaRPr lang="en-US"/>
            </a:p>
          </p:txBody>
        </p:sp>
      </p:grpSp>
      <p:grpSp>
        <p:nvGrpSpPr>
          <p:cNvPr id="8" name="Group 8"/>
          <p:cNvGrpSpPr/>
          <p:nvPr/>
        </p:nvGrpSpPr>
        <p:grpSpPr>
          <a:xfrm>
            <a:off x="14315346" y="5984376"/>
            <a:ext cx="2538901" cy="2538891"/>
            <a:chOff x="0" y="0"/>
            <a:chExt cx="3385201" cy="3385187"/>
          </a:xfrm>
        </p:grpSpPr>
        <p:sp>
          <p:nvSpPr>
            <p:cNvPr id="9" name="Freeform 9"/>
            <p:cNvSpPr/>
            <p:nvPr/>
          </p:nvSpPr>
          <p:spPr>
            <a:xfrm>
              <a:off x="0" y="0"/>
              <a:ext cx="3385185" cy="3385185"/>
            </a:xfrm>
            <a:custGeom>
              <a:avLst/>
              <a:gdLst/>
              <a:ahLst/>
              <a:cxnLst/>
              <a:rect l="l" t="t" r="r" b="b"/>
              <a:pathLst>
                <a:path w="3385185" h="3385185">
                  <a:moveTo>
                    <a:pt x="3385185" y="1692656"/>
                  </a:moveTo>
                  <a:cubicBezTo>
                    <a:pt x="3385185" y="2627376"/>
                    <a:pt x="2627376" y="3385185"/>
                    <a:pt x="1692529" y="3385185"/>
                  </a:cubicBezTo>
                  <a:cubicBezTo>
                    <a:pt x="757682" y="3385185"/>
                    <a:pt x="0" y="2627376"/>
                    <a:pt x="0" y="1692656"/>
                  </a:cubicBezTo>
                  <a:cubicBezTo>
                    <a:pt x="0" y="757936"/>
                    <a:pt x="757809" y="0"/>
                    <a:pt x="1692656" y="0"/>
                  </a:cubicBezTo>
                  <a:cubicBezTo>
                    <a:pt x="2627503" y="0"/>
                    <a:pt x="3385185" y="757809"/>
                    <a:pt x="3385185" y="1692656"/>
                  </a:cubicBezTo>
                  <a:close/>
                </a:path>
              </a:pathLst>
            </a:custGeom>
            <a:blipFill>
              <a:blip r:embed="rId6"/>
              <a:stretch>
                <a:fillRect/>
              </a:stretch>
            </a:blipFill>
          </p:spPr>
          <p:txBody>
            <a:bodyPr/>
            <a:lstStyle/>
            <a:p>
              <a:endParaRPr lang="en-US"/>
            </a:p>
          </p:txBody>
        </p:sp>
      </p:grpSp>
      <p:grpSp>
        <p:nvGrpSpPr>
          <p:cNvPr id="10" name="Group 10"/>
          <p:cNvGrpSpPr/>
          <p:nvPr/>
        </p:nvGrpSpPr>
        <p:grpSpPr>
          <a:xfrm>
            <a:off x="1028700" y="999319"/>
            <a:ext cx="10608183" cy="1478262"/>
            <a:chOff x="0" y="0"/>
            <a:chExt cx="14144244" cy="1971017"/>
          </a:xfrm>
        </p:grpSpPr>
        <p:sp>
          <p:nvSpPr>
            <p:cNvPr id="11" name="Freeform 11"/>
            <p:cNvSpPr/>
            <p:nvPr/>
          </p:nvSpPr>
          <p:spPr>
            <a:xfrm>
              <a:off x="0" y="0"/>
              <a:ext cx="14144244" cy="1971017"/>
            </a:xfrm>
            <a:custGeom>
              <a:avLst/>
              <a:gdLst/>
              <a:ahLst/>
              <a:cxnLst/>
              <a:rect l="l" t="t" r="r" b="b"/>
              <a:pathLst>
                <a:path w="14144244" h="1971017">
                  <a:moveTo>
                    <a:pt x="0" y="0"/>
                  </a:moveTo>
                  <a:lnTo>
                    <a:pt x="14144244" y="0"/>
                  </a:lnTo>
                  <a:lnTo>
                    <a:pt x="14144244" y="1971017"/>
                  </a:lnTo>
                  <a:lnTo>
                    <a:pt x="0" y="1971017"/>
                  </a:lnTo>
                  <a:close/>
                </a:path>
              </a:pathLst>
            </a:custGeom>
            <a:solidFill>
              <a:srgbClr val="000000">
                <a:alpha val="0"/>
              </a:srgbClr>
            </a:solidFill>
          </p:spPr>
          <p:txBody>
            <a:bodyPr/>
            <a:lstStyle/>
            <a:p>
              <a:endParaRPr lang="en-US"/>
            </a:p>
          </p:txBody>
        </p:sp>
        <p:sp>
          <p:nvSpPr>
            <p:cNvPr id="12" name="TextBox 12"/>
            <p:cNvSpPr txBox="1"/>
            <p:nvPr/>
          </p:nvSpPr>
          <p:spPr>
            <a:xfrm>
              <a:off x="0" y="47625"/>
              <a:ext cx="14144244" cy="1923392"/>
            </a:xfrm>
            <a:prstGeom prst="rect">
              <a:avLst/>
            </a:prstGeom>
          </p:spPr>
          <p:txBody>
            <a:bodyPr lIns="0" tIns="0" rIns="0" bIns="0" rtlCol="0" anchor="t"/>
            <a:lstStyle/>
            <a:p>
              <a:pPr algn="l">
                <a:lnSpc>
                  <a:spcPts val="7503"/>
                </a:lnSpc>
              </a:pPr>
              <a:r>
                <a:rPr lang="en-US" sz="6698">
                  <a:solidFill>
                    <a:srgbClr val="444B5E"/>
                  </a:solidFill>
                  <a:latin typeface="League Spartan"/>
                  <a:ea typeface="League Spartan"/>
                  <a:cs typeface="League Spartan"/>
                  <a:sym typeface="League Spartan"/>
                </a:rPr>
                <a:t>About Child Safety Link</a:t>
              </a:r>
            </a:p>
          </p:txBody>
        </p:sp>
      </p:grpSp>
      <p:grpSp>
        <p:nvGrpSpPr>
          <p:cNvPr id="13" name="Group 13"/>
          <p:cNvGrpSpPr/>
          <p:nvPr/>
        </p:nvGrpSpPr>
        <p:grpSpPr>
          <a:xfrm>
            <a:off x="1028700" y="2343741"/>
            <a:ext cx="15337512" cy="2840889"/>
            <a:chOff x="0" y="0"/>
            <a:chExt cx="20450016" cy="3787852"/>
          </a:xfrm>
        </p:grpSpPr>
        <p:sp>
          <p:nvSpPr>
            <p:cNvPr id="14" name="Freeform 14"/>
            <p:cNvSpPr/>
            <p:nvPr/>
          </p:nvSpPr>
          <p:spPr>
            <a:xfrm>
              <a:off x="0" y="0"/>
              <a:ext cx="20450017" cy="3787852"/>
            </a:xfrm>
            <a:custGeom>
              <a:avLst/>
              <a:gdLst/>
              <a:ahLst/>
              <a:cxnLst/>
              <a:rect l="l" t="t" r="r" b="b"/>
              <a:pathLst>
                <a:path w="20450017" h="3787852">
                  <a:moveTo>
                    <a:pt x="0" y="0"/>
                  </a:moveTo>
                  <a:lnTo>
                    <a:pt x="20450017" y="0"/>
                  </a:lnTo>
                  <a:lnTo>
                    <a:pt x="20450017" y="3787852"/>
                  </a:lnTo>
                  <a:lnTo>
                    <a:pt x="0" y="3787852"/>
                  </a:lnTo>
                  <a:close/>
                </a:path>
              </a:pathLst>
            </a:custGeom>
            <a:solidFill>
              <a:srgbClr val="000000">
                <a:alpha val="0"/>
              </a:srgbClr>
            </a:solidFill>
          </p:spPr>
          <p:txBody>
            <a:bodyPr/>
            <a:lstStyle/>
            <a:p>
              <a:endParaRPr lang="en-US"/>
            </a:p>
          </p:txBody>
        </p:sp>
        <p:sp>
          <p:nvSpPr>
            <p:cNvPr id="15" name="TextBox 15"/>
            <p:cNvSpPr txBox="1"/>
            <p:nvPr/>
          </p:nvSpPr>
          <p:spPr>
            <a:xfrm>
              <a:off x="0" y="-152400"/>
              <a:ext cx="20450016" cy="3940252"/>
            </a:xfrm>
            <a:prstGeom prst="rect">
              <a:avLst/>
            </a:prstGeom>
          </p:spPr>
          <p:txBody>
            <a:bodyPr lIns="0" tIns="0" rIns="0" bIns="0" rtlCol="0" anchor="t"/>
            <a:lstStyle/>
            <a:p>
              <a:pPr algn="l">
                <a:lnSpc>
                  <a:spcPts val="5430"/>
                </a:lnSpc>
              </a:pPr>
              <a:r>
                <a:rPr lang="en-US" sz="3850" b="1" dirty="0">
                  <a:solidFill>
                    <a:srgbClr val="444B5E"/>
                  </a:solidFill>
                  <a:latin typeface="Calibri"/>
                  <a:ea typeface="Calibri (MS) Bold"/>
                  <a:cs typeface="Calibri (MS) Bold"/>
                  <a:sym typeface="Calibri (MS) Bold"/>
                </a:rPr>
                <a:t>Mission:</a:t>
              </a:r>
              <a:r>
                <a:rPr lang="en-US" sz="3850" b="1" dirty="0">
                  <a:solidFill>
                    <a:srgbClr val="444B5E"/>
                  </a:solidFill>
                  <a:latin typeface="Calibri (MS) Bold"/>
                  <a:ea typeface="Calibri (MS) Bold"/>
                  <a:cs typeface="Calibri (MS) Bold"/>
                  <a:sym typeface="Calibri (MS) Bold"/>
                </a:rPr>
                <a:t> </a:t>
              </a:r>
              <a:r>
                <a:rPr lang="en-US" sz="3850" dirty="0">
                  <a:solidFill>
                    <a:srgbClr val="000000"/>
                  </a:solidFill>
                  <a:latin typeface="Calibri"/>
                  <a:ea typeface="Calibri (MS)"/>
                  <a:cs typeface="Calibri (MS)"/>
                  <a:sym typeface="Calibri (MS)"/>
                </a:rPr>
                <a:t>To reduce the incidence and severity of unintentional injuries to children and youth in the Maritimes (Atlantic when appropriate).</a:t>
              </a:r>
            </a:p>
            <a:p>
              <a:pPr algn="just">
                <a:lnSpc>
                  <a:spcPts val="3749"/>
                </a:lnSpc>
              </a:pPr>
              <a:endParaRPr lang="en-US" sz="3879">
                <a:solidFill>
                  <a:srgbClr val="000000"/>
                </a:solidFill>
                <a:latin typeface="Calibri (MS)"/>
                <a:ea typeface="Calibri (MS)"/>
                <a:cs typeface="Calibri (MS)"/>
                <a:sym typeface="Calibri (MS)"/>
              </a:endParaRPr>
            </a:p>
            <a:p>
              <a:pPr algn="just">
                <a:lnSpc>
                  <a:spcPts val="3748"/>
                </a:lnSpc>
              </a:pPr>
              <a:r>
                <a:rPr lang="en-US" sz="2650" dirty="0">
                  <a:solidFill>
                    <a:srgbClr val="000000"/>
                  </a:solidFill>
                  <a:latin typeface="Calibri (MS)"/>
                  <a:ea typeface="Calibri (MS)"/>
                  <a:cs typeface="Calibri (MS)"/>
                  <a:sym typeface="Calibri (MS)"/>
                </a:rPr>
                <a:t> </a:t>
              </a:r>
              <a:endParaRPr lang="en-US" sz="2650" dirty="0">
                <a:solidFill>
                  <a:srgbClr val="000000"/>
                </a:solidFill>
                <a:latin typeface="Calibri (MS)"/>
                <a:ea typeface="Calibri (MS)"/>
                <a:cs typeface="Calibri (MS)"/>
              </a:endParaRPr>
            </a:p>
            <a:p>
              <a:pPr algn="just">
                <a:lnSpc>
                  <a:spcPts val="3749"/>
                </a:lnSpc>
              </a:pPr>
              <a:endParaRPr lang="en-US" sz="2676">
                <a:solidFill>
                  <a:srgbClr val="000000"/>
                </a:solidFill>
                <a:latin typeface="Calibri (MS)"/>
                <a:ea typeface="Calibri (MS)"/>
                <a:cs typeface="Calibri (MS)"/>
                <a:sym typeface="Calibri (MS)"/>
              </a:endParaRPr>
            </a:p>
          </p:txBody>
        </p:sp>
      </p:grpSp>
      <p:grpSp>
        <p:nvGrpSpPr>
          <p:cNvPr id="16" name="Group 16"/>
          <p:cNvGrpSpPr/>
          <p:nvPr/>
        </p:nvGrpSpPr>
        <p:grpSpPr>
          <a:xfrm>
            <a:off x="4622941" y="4579712"/>
            <a:ext cx="9042118" cy="655320"/>
            <a:chOff x="0" y="0"/>
            <a:chExt cx="12056157" cy="873760"/>
          </a:xfrm>
        </p:grpSpPr>
        <p:sp>
          <p:nvSpPr>
            <p:cNvPr id="17" name="Freeform 17"/>
            <p:cNvSpPr/>
            <p:nvPr/>
          </p:nvSpPr>
          <p:spPr>
            <a:xfrm>
              <a:off x="0" y="0"/>
              <a:ext cx="12056157" cy="873760"/>
            </a:xfrm>
            <a:custGeom>
              <a:avLst/>
              <a:gdLst/>
              <a:ahLst/>
              <a:cxnLst/>
              <a:rect l="l" t="t" r="r" b="b"/>
              <a:pathLst>
                <a:path w="12056157" h="873760">
                  <a:moveTo>
                    <a:pt x="0" y="0"/>
                  </a:moveTo>
                  <a:lnTo>
                    <a:pt x="12056157" y="0"/>
                  </a:lnTo>
                  <a:lnTo>
                    <a:pt x="12056157" y="873760"/>
                  </a:lnTo>
                  <a:lnTo>
                    <a:pt x="0" y="873760"/>
                  </a:lnTo>
                  <a:close/>
                </a:path>
              </a:pathLst>
            </a:custGeom>
            <a:solidFill>
              <a:srgbClr val="000000">
                <a:alpha val="0"/>
              </a:srgbClr>
            </a:solidFill>
          </p:spPr>
          <p:txBody>
            <a:bodyPr/>
            <a:lstStyle/>
            <a:p>
              <a:endParaRPr lang="en-US"/>
            </a:p>
          </p:txBody>
        </p:sp>
        <p:sp>
          <p:nvSpPr>
            <p:cNvPr id="18" name="TextBox 18"/>
            <p:cNvSpPr txBox="1"/>
            <p:nvPr/>
          </p:nvSpPr>
          <p:spPr>
            <a:xfrm>
              <a:off x="0" y="28575"/>
              <a:ext cx="12056157" cy="845185"/>
            </a:xfrm>
            <a:prstGeom prst="rect">
              <a:avLst/>
            </a:prstGeom>
          </p:spPr>
          <p:txBody>
            <a:bodyPr lIns="0" tIns="0" rIns="0" bIns="0" rtlCol="0" anchor="t"/>
            <a:lstStyle/>
            <a:p>
              <a:pPr algn="ctr">
                <a:lnSpc>
                  <a:spcPts val="5040"/>
                </a:lnSpc>
              </a:pPr>
              <a:r>
                <a:rPr lang="en-US" sz="4500">
                  <a:solidFill>
                    <a:srgbClr val="444B5E"/>
                  </a:solidFill>
                  <a:latin typeface="League Spartan"/>
                  <a:ea typeface="League Spartan"/>
                  <a:cs typeface="League Spartan"/>
                  <a:sym typeface="League Spartan"/>
                </a:rPr>
                <a:t>PRIORITY FOCUS</a:t>
              </a:r>
            </a:p>
          </p:txBody>
        </p:sp>
      </p:grpSp>
      <p:grpSp>
        <p:nvGrpSpPr>
          <p:cNvPr id="19" name="Group 19"/>
          <p:cNvGrpSpPr/>
          <p:nvPr/>
        </p:nvGrpSpPr>
        <p:grpSpPr>
          <a:xfrm>
            <a:off x="1482054" y="8895949"/>
            <a:ext cx="2716890" cy="421513"/>
            <a:chOff x="0" y="0"/>
            <a:chExt cx="3622520" cy="562017"/>
          </a:xfrm>
        </p:grpSpPr>
        <p:sp>
          <p:nvSpPr>
            <p:cNvPr id="20" name="Freeform 20"/>
            <p:cNvSpPr/>
            <p:nvPr/>
          </p:nvSpPr>
          <p:spPr>
            <a:xfrm>
              <a:off x="0" y="0"/>
              <a:ext cx="3622520" cy="562017"/>
            </a:xfrm>
            <a:custGeom>
              <a:avLst/>
              <a:gdLst/>
              <a:ahLst/>
              <a:cxnLst/>
              <a:rect l="l" t="t" r="r" b="b"/>
              <a:pathLst>
                <a:path w="3622520" h="562017">
                  <a:moveTo>
                    <a:pt x="0" y="0"/>
                  </a:moveTo>
                  <a:lnTo>
                    <a:pt x="3622520" y="0"/>
                  </a:lnTo>
                  <a:lnTo>
                    <a:pt x="3622520" y="562017"/>
                  </a:lnTo>
                  <a:lnTo>
                    <a:pt x="0" y="562017"/>
                  </a:lnTo>
                  <a:close/>
                </a:path>
              </a:pathLst>
            </a:custGeom>
            <a:solidFill>
              <a:srgbClr val="000000">
                <a:alpha val="0"/>
              </a:srgbClr>
            </a:solidFill>
          </p:spPr>
          <p:txBody>
            <a:bodyPr/>
            <a:lstStyle/>
            <a:p>
              <a:endParaRPr lang="en-US"/>
            </a:p>
          </p:txBody>
        </p:sp>
        <p:sp>
          <p:nvSpPr>
            <p:cNvPr id="21" name="TextBox 21"/>
            <p:cNvSpPr txBox="1"/>
            <p:nvPr/>
          </p:nvSpPr>
          <p:spPr>
            <a:xfrm>
              <a:off x="0" y="57150"/>
              <a:ext cx="3622520" cy="504867"/>
            </a:xfrm>
            <a:prstGeom prst="rect">
              <a:avLst/>
            </a:prstGeom>
          </p:spPr>
          <p:txBody>
            <a:bodyPr lIns="0" tIns="0" rIns="0" bIns="0" rtlCol="0" anchor="t"/>
            <a:lstStyle/>
            <a:p>
              <a:pPr algn="ctr">
                <a:lnSpc>
                  <a:spcPts val="3294"/>
                </a:lnSpc>
              </a:pPr>
              <a:r>
                <a:rPr lang="en-US" sz="3199" b="1">
                  <a:solidFill>
                    <a:srgbClr val="444B5E"/>
                  </a:solidFill>
                  <a:latin typeface="PT Sans Bold"/>
                  <a:ea typeface="PT Sans Bold"/>
                  <a:cs typeface="PT Sans Bold"/>
                  <a:sym typeface="PT Sans Bold"/>
                </a:rPr>
                <a:t>AT HOME</a:t>
              </a:r>
            </a:p>
          </p:txBody>
        </p:sp>
      </p:grpSp>
      <p:grpSp>
        <p:nvGrpSpPr>
          <p:cNvPr id="22" name="Group 22"/>
          <p:cNvGrpSpPr/>
          <p:nvPr/>
        </p:nvGrpSpPr>
        <p:grpSpPr>
          <a:xfrm>
            <a:off x="6029834" y="8836787"/>
            <a:ext cx="2796343" cy="421513"/>
            <a:chOff x="0" y="0"/>
            <a:chExt cx="3728457" cy="562017"/>
          </a:xfrm>
        </p:grpSpPr>
        <p:sp>
          <p:nvSpPr>
            <p:cNvPr id="23" name="Freeform 23"/>
            <p:cNvSpPr/>
            <p:nvPr/>
          </p:nvSpPr>
          <p:spPr>
            <a:xfrm>
              <a:off x="0" y="0"/>
              <a:ext cx="3728457" cy="562017"/>
            </a:xfrm>
            <a:custGeom>
              <a:avLst/>
              <a:gdLst/>
              <a:ahLst/>
              <a:cxnLst/>
              <a:rect l="l" t="t" r="r" b="b"/>
              <a:pathLst>
                <a:path w="3728457" h="562017">
                  <a:moveTo>
                    <a:pt x="0" y="0"/>
                  </a:moveTo>
                  <a:lnTo>
                    <a:pt x="3728457" y="0"/>
                  </a:lnTo>
                  <a:lnTo>
                    <a:pt x="3728457" y="562017"/>
                  </a:lnTo>
                  <a:lnTo>
                    <a:pt x="0" y="562017"/>
                  </a:lnTo>
                  <a:close/>
                </a:path>
              </a:pathLst>
            </a:custGeom>
            <a:solidFill>
              <a:srgbClr val="000000">
                <a:alpha val="0"/>
              </a:srgbClr>
            </a:solidFill>
          </p:spPr>
          <p:txBody>
            <a:bodyPr/>
            <a:lstStyle/>
            <a:p>
              <a:endParaRPr lang="en-US"/>
            </a:p>
          </p:txBody>
        </p:sp>
        <p:sp>
          <p:nvSpPr>
            <p:cNvPr id="24" name="TextBox 24"/>
            <p:cNvSpPr txBox="1"/>
            <p:nvPr/>
          </p:nvSpPr>
          <p:spPr>
            <a:xfrm>
              <a:off x="0" y="57150"/>
              <a:ext cx="3728457" cy="504867"/>
            </a:xfrm>
            <a:prstGeom prst="rect">
              <a:avLst/>
            </a:prstGeom>
          </p:spPr>
          <p:txBody>
            <a:bodyPr lIns="0" tIns="0" rIns="0" bIns="0" rtlCol="0" anchor="t"/>
            <a:lstStyle/>
            <a:p>
              <a:pPr algn="ctr">
                <a:lnSpc>
                  <a:spcPts val="3294"/>
                </a:lnSpc>
              </a:pPr>
              <a:r>
                <a:rPr lang="en-US" sz="3199" b="1">
                  <a:solidFill>
                    <a:srgbClr val="444B5E"/>
                  </a:solidFill>
                  <a:latin typeface="PT Sans Bold"/>
                  <a:ea typeface="PT Sans Bold"/>
                  <a:cs typeface="PT Sans Bold"/>
                  <a:sym typeface="PT Sans Bold"/>
                </a:rPr>
                <a:t>AT PLAY</a:t>
              </a:r>
            </a:p>
          </p:txBody>
        </p:sp>
      </p:grpSp>
      <p:grpSp>
        <p:nvGrpSpPr>
          <p:cNvPr id="25" name="Group 25"/>
          <p:cNvGrpSpPr/>
          <p:nvPr/>
        </p:nvGrpSpPr>
        <p:grpSpPr>
          <a:xfrm>
            <a:off x="9508305" y="8817737"/>
            <a:ext cx="4341790" cy="450524"/>
            <a:chOff x="0" y="0"/>
            <a:chExt cx="5789053" cy="600699"/>
          </a:xfrm>
        </p:grpSpPr>
        <p:sp>
          <p:nvSpPr>
            <p:cNvPr id="26" name="Freeform 26"/>
            <p:cNvSpPr/>
            <p:nvPr/>
          </p:nvSpPr>
          <p:spPr>
            <a:xfrm>
              <a:off x="0" y="0"/>
              <a:ext cx="5789053" cy="600699"/>
            </a:xfrm>
            <a:custGeom>
              <a:avLst/>
              <a:gdLst/>
              <a:ahLst/>
              <a:cxnLst/>
              <a:rect l="l" t="t" r="r" b="b"/>
              <a:pathLst>
                <a:path w="5789053" h="600699">
                  <a:moveTo>
                    <a:pt x="0" y="0"/>
                  </a:moveTo>
                  <a:lnTo>
                    <a:pt x="5789053" y="0"/>
                  </a:lnTo>
                  <a:lnTo>
                    <a:pt x="5789053" y="600699"/>
                  </a:lnTo>
                  <a:lnTo>
                    <a:pt x="0" y="600699"/>
                  </a:lnTo>
                  <a:close/>
                </a:path>
              </a:pathLst>
            </a:custGeom>
            <a:solidFill>
              <a:srgbClr val="000000">
                <a:alpha val="0"/>
              </a:srgbClr>
            </a:solidFill>
          </p:spPr>
          <p:txBody>
            <a:bodyPr/>
            <a:lstStyle/>
            <a:p>
              <a:endParaRPr lang="en-US"/>
            </a:p>
          </p:txBody>
        </p:sp>
        <p:sp>
          <p:nvSpPr>
            <p:cNvPr id="27" name="TextBox 27"/>
            <p:cNvSpPr txBox="1"/>
            <p:nvPr/>
          </p:nvSpPr>
          <p:spPr>
            <a:xfrm>
              <a:off x="0" y="38100"/>
              <a:ext cx="5789053" cy="562599"/>
            </a:xfrm>
            <a:prstGeom prst="rect">
              <a:avLst/>
            </a:prstGeom>
          </p:spPr>
          <p:txBody>
            <a:bodyPr lIns="0" tIns="0" rIns="0" bIns="0" rtlCol="0" anchor="t"/>
            <a:lstStyle/>
            <a:p>
              <a:pPr algn="ctr">
                <a:lnSpc>
                  <a:spcPts val="3316"/>
                </a:lnSpc>
              </a:pPr>
              <a:r>
                <a:rPr lang="en-US" sz="3220" b="1">
                  <a:solidFill>
                    <a:srgbClr val="444B5E"/>
                  </a:solidFill>
                  <a:latin typeface="PT Sans Bold"/>
                  <a:ea typeface="PT Sans Bold"/>
                  <a:cs typeface="PT Sans Bold"/>
                  <a:sym typeface="PT Sans Bold"/>
                </a:rPr>
                <a:t>ON THE ROAD</a:t>
              </a:r>
            </a:p>
          </p:txBody>
        </p:sp>
      </p:grpSp>
      <p:grpSp>
        <p:nvGrpSpPr>
          <p:cNvPr id="28" name="Group 28"/>
          <p:cNvGrpSpPr/>
          <p:nvPr/>
        </p:nvGrpSpPr>
        <p:grpSpPr>
          <a:xfrm>
            <a:off x="14532223" y="8846749"/>
            <a:ext cx="2322024" cy="421513"/>
            <a:chOff x="0" y="0"/>
            <a:chExt cx="3096032" cy="562017"/>
          </a:xfrm>
        </p:grpSpPr>
        <p:sp>
          <p:nvSpPr>
            <p:cNvPr id="29" name="Freeform 29"/>
            <p:cNvSpPr/>
            <p:nvPr/>
          </p:nvSpPr>
          <p:spPr>
            <a:xfrm>
              <a:off x="0" y="0"/>
              <a:ext cx="3096032" cy="562017"/>
            </a:xfrm>
            <a:custGeom>
              <a:avLst/>
              <a:gdLst/>
              <a:ahLst/>
              <a:cxnLst/>
              <a:rect l="l" t="t" r="r" b="b"/>
              <a:pathLst>
                <a:path w="3096032" h="562017">
                  <a:moveTo>
                    <a:pt x="0" y="0"/>
                  </a:moveTo>
                  <a:lnTo>
                    <a:pt x="3096032" y="0"/>
                  </a:lnTo>
                  <a:lnTo>
                    <a:pt x="3096032" y="562017"/>
                  </a:lnTo>
                  <a:lnTo>
                    <a:pt x="0" y="562017"/>
                  </a:lnTo>
                  <a:close/>
                </a:path>
              </a:pathLst>
            </a:custGeom>
            <a:solidFill>
              <a:srgbClr val="000000">
                <a:alpha val="0"/>
              </a:srgbClr>
            </a:solidFill>
          </p:spPr>
          <p:txBody>
            <a:bodyPr/>
            <a:lstStyle/>
            <a:p>
              <a:endParaRPr lang="en-US"/>
            </a:p>
          </p:txBody>
        </p:sp>
        <p:sp>
          <p:nvSpPr>
            <p:cNvPr id="30" name="TextBox 30"/>
            <p:cNvSpPr txBox="1"/>
            <p:nvPr/>
          </p:nvSpPr>
          <p:spPr>
            <a:xfrm>
              <a:off x="0" y="57150"/>
              <a:ext cx="3096032" cy="504867"/>
            </a:xfrm>
            <a:prstGeom prst="rect">
              <a:avLst/>
            </a:prstGeom>
          </p:spPr>
          <p:txBody>
            <a:bodyPr lIns="0" tIns="0" rIns="0" bIns="0" rtlCol="0" anchor="t"/>
            <a:lstStyle/>
            <a:p>
              <a:pPr algn="ctr">
                <a:lnSpc>
                  <a:spcPts val="3294"/>
                </a:lnSpc>
              </a:pPr>
              <a:r>
                <a:rPr lang="en-US" sz="3199" b="1">
                  <a:solidFill>
                    <a:srgbClr val="444B5E"/>
                  </a:solidFill>
                  <a:latin typeface="PT Sans Bold"/>
                  <a:ea typeface="PT Sans Bold"/>
                  <a:cs typeface="PT Sans Bold"/>
                  <a:sym typeface="PT Sans Bold"/>
                </a:rPr>
                <a:t>AT SCHOOL</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35109" y="2206459"/>
            <a:ext cx="15417783" cy="11851287"/>
            <a:chOff x="0" y="0"/>
            <a:chExt cx="20557044" cy="15801716"/>
          </a:xfrm>
        </p:grpSpPr>
        <p:sp>
          <p:nvSpPr>
            <p:cNvPr id="3" name="Freeform 3"/>
            <p:cNvSpPr/>
            <p:nvPr/>
          </p:nvSpPr>
          <p:spPr>
            <a:xfrm>
              <a:off x="0" y="0"/>
              <a:ext cx="20557044" cy="15801716"/>
            </a:xfrm>
            <a:custGeom>
              <a:avLst/>
              <a:gdLst/>
              <a:ahLst/>
              <a:cxnLst/>
              <a:rect l="l" t="t" r="r" b="b"/>
              <a:pathLst>
                <a:path w="20557044" h="15801716">
                  <a:moveTo>
                    <a:pt x="0" y="0"/>
                  </a:moveTo>
                  <a:lnTo>
                    <a:pt x="20557044" y="0"/>
                  </a:lnTo>
                  <a:lnTo>
                    <a:pt x="20557044" y="15801716"/>
                  </a:lnTo>
                  <a:lnTo>
                    <a:pt x="0" y="15801716"/>
                  </a:lnTo>
                  <a:close/>
                </a:path>
              </a:pathLst>
            </a:custGeom>
            <a:solidFill>
              <a:srgbClr val="000000">
                <a:alpha val="0"/>
              </a:srgbClr>
            </a:solidFill>
          </p:spPr>
          <p:txBody>
            <a:bodyPr/>
            <a:lstStyle/>
            <a:p>
              <a:endParaRPr lang="en-US"/>
            </a:p>
          </p:txBody>
        </p:sp>
        <p:sp>
          <p:nvSpPr>
            <p:cNvPr id="4" name="TextBox 4"/>
            <p:cNvSpPr txBox="1"/>
            <p:nvPr/>
          </p:nvSpPr>
          <p:spPr>
            <a:xfrm>
              <a:off x="0" y="-314325"/>
              <a:ext cx="20557044" cy="16116041"/>
            </a:xfrm>
            <a:prstGeom prst="rect">
              <a:avLst/>
            </a:prstGeom>
          </p:spPr>
          <p:txBody>
            <a:bodyPr lIns="0" tIns="0" rIns="0" bIns="0" rtlCol="0" anchor="t"/>
            <a:lstStyle/>
            <a:p>
              <a:pPr algn="l">
                <a:lnSpc>
                  <a:spcPts val="7600"/>
                </a:lnSpc>
              </a:pPr>
              <a:r>
                <a:rPr lang="en-US" sz="3800" b="1">
                  <a:solidFill>
                    <a:srgbClr val="000000"/>
                  </a:solidFill>
                  <a:latin typeface="Arimo Bold"/>
                  <a:ea typeface="Arimo Bold"/>
                  <a:cs typeface="Arimo Bold"/>
                  <a:sym typeface="Arimo Bold"/>
                </a:rPr>
                <a:t>Safety at Home:</a:t>
              </a:r>
            </a:p>
            <a:p>
              <a:pPr marL="845698" lvl="2" indent="-281899" algn="l">
                <a:lnSpc>
                  <a:spcPts val="5179"/>
                </a:lnSpc>
                <a:buFont typeface="Arial"/>
                <a:buChar char="⚬"/>
              </a:pPr>
              <a:r>
                <a:rPr lang="en-US" sz="3699">
                  <a:solidFill>
                    <a:srgbClr val="000000"/>
                  </a:solidFill>
                  <a:latin typeface="Calibri (MS)"/>
                  <a:ea typeface="Calibri (MS)"/>
                  <a:cs typeface="Calibri (MS)"/>
                  <a:sym typeface="Calibri (MS)"/>
                </a:rPr>
                <a:t>Children spend a lot of time at home, and many injuries that happen there can be prevented.</a:t>
              </a:r>
            </a:p>
            <a:p>
              <a:pPr marL="845698" lvl="2" indent="-281899" algn="l">
                <a:lnSpc>
                  <a:spcPts val="4338"/>
                </a:lnSpc>
              </a:pPr>
              <a:endParaRPr lang="en-US" sz="3699">
                <a:solidFill>
                  <a:srgbClr val="000000"/>
                </a:solidFill>
                <a:latin typeface="Calibri (MS)"/>
                <a:ea typeface="Calibri (MS)"/>
                <a:cs typeface="Calibri (MS)"/>
                <a:sym typeface="Calibri (MS)"/>
              </a:endParaRPr>
            </a:p>
            <a:p>
              <a:pPr marL="868790" lvl="2" indent="-289597" algn="l">
                <a:lnSpc>
                  <a:spcPts val="7600"/>
                </a:lnSpc>
              </a:pPr>
              <a:r>
                <a:rPr lang="en-US" sz="3800" b="1">
                  <a:solidFill>
                    <a:srgbClr val="000000"/>
                  </a:solidFill>
                  <a:latin typeface="Arimo Bold"/>
                  <a:ea typeface="Arimo Bold"/>
                  <a:cs typeface="Arimo Bold"/>
                  <a:sym typeface="Arimo Bold"/>
                </a:rPr>
                <a:t>Today we’ll talk about:</a:t>
              </a:r>
            </a:p>
            <a:p>
              <a:pPr marL="845591" lvl="2" indent="-281864" algn="l">
                <a:lnSpc>
                  <a:spcPts val="6288"/>
                </a:lnSpc>
                <a:buFont typeface="Arial"/>
                <a:buChar char="⚬"/>
              </a:pPr>
              <a:r>
                <a:rPr lang="en-US" sz="3699">
                  <a:solidFill>
                    <a:srgbClr val="000000"/>
                  </a:solidFill>
                  <a:latin typeface="Calibri (MS)"/>
                  <a:ea typeface="Calibri (MS)"/>
                  <a:cs typeface="Calibri (MS)"/>
                  <a:sym typeface="Calibri (MS)"/>
                </a:rPr>
                <a:t>Childhood falls</a:t>
              </a:r>
            </a:p>
            <a:p>
              <a:pPr marL="845591" lvl="2" indent="-281864" algn="l">
                <a:lnSpc>
                  <a:spcPts val="6288"/>
                </a:lnSpc>
                <a:buFont typeface="Arial"/>
                <a:buChar char="⚬"/>
              </a:pPr>
              <a:r>
                <a:rPr lang="en-US" sz="3699">
                  <a:solidFill>
                    <a:srgbClr val="000000"/>
                  </a:solidFill>
                  <a:latin typeface="Calibri (MS)"/>
                  <a:ea typeface="Calibri (MS)"/>
                  <a:cs typeface="Calibri (MS)"/>
                  <a:sym typeface="Calibri (MS)"/>
                </a:rPr>
                <a:t>Baby gates</a:t>
              </a:r>
            </a:p>
            <a:p>
              <a:pPr marL="845698" lvl="2" indent="-281899" algn="l">
                <a:lnSpc>
                  <a:spcPts val="6289"/>
                </a:lnSpc>
                <a:buFont typeface="Arial"/>
                <a:buChar char="⚬"/>
              </a:pPr>
              <a:r>
                <a:rPr lang="en-US" sz="3699">
                  <a:solidFill>
                    <a:srgbClr val="000000"/>
                  </a:solidFill>
                  <a:latin typeface="Calibri (MS)"/>
                  <a:ea typeface="Calibri (MS)"/>
                  <a:cs typeface="Calibri (MS)"/>
                  <a:sym typeface="Calibri (MS)"/>
                </a:rPr>
                <a:t>Baby gate safety</a:t>
              </a:r>
            </a:p>
            <a:p>
              <a:pPr marL="845698" lvl="2" indent="-281899" algn="l">
                <a:lnSpc>
                  <a:spcPts val="4200"/>
                </a:lnSpc>
              </a:pPr>
              <a:endParaRPr lang="en-US" sz="3699">
                <a:solidFill>
                  <a:srgbClr val="000000"/>
                </a:solidFill>
                <a:latin typeface="Calibri (MS)"/>
                <a:ea typeface="Calibri (MS)"/>
                <a:cs typeface="Calibri (MS)"/>
                <a:sym typeface="Calibri (MS)"/>
              </a:endParaRPr>
            </a:p>
            <a:p>
              <a:pPr marL="845698" lvl="2" indent="-281899" algn="l">
                <a:lnSpc>
                  <a:spcPts val="4200"/>
                </a:lnSpc>
              </a:pPr>
              <a:endParaRPr lang="en-US" sz="3699">
                <a:solidFill>
                  <a:srgbClr val="000000"/>
                </a:solidFill>
                <a:latin typeface="Calibri (MS)"/>
                <a:ea typeface="Calibri (MS)"/>
                <a:cs typeface="Calibri (MS)"/>
                <a:sym typeface="Calibri (MS)"/>
              </a:endParaRPr>
            </a:p>
            <a:p>
              <a:pPr marL="845698" lvl="2" indent="-281899" algn="l">
                <a:lnSpc>
                  <a:spcPts val="8550"/>
                </a:lnSpc>
              </a:pPr>
              <a:endParaRPr lang="en-US" sz="3699">
                <a:solidFill>
                  <a:srgbClr val="000000"/>
                </a:solidFill>
                <a:latin typeface="Calibri (MS)"/>
                <a:ea typeface="Calibri (MS)"/>
                <a:cs typeface="Calibri (MS)"/>
                <a:sym typeface="Calibri (MS)"/>
              </a:endParaRPr>
            </a:p>
            <a:p>
              <a:pPr marL="845698" lvl="2" indent="-281899" algn="just">
                <a:lnSpc>
                  <a:spcPts val="4200"/>
                </a:lnSpc>
              </a:pPr>
              <a:endParaRPr lang="en-US" sz="3699">
                <a:solidFill>
                  <a:srgbClr val="000000"/>
                </a:solidFill>
                <a:latin typeface="Calibri (MS)"/>
                <a:ea typeface="Calibri (MS)"/>
                <a:cs typeface="Calibri (MS)"/>
                <a:sym typeface="Calibri (MS)"/>
              </a:endParaRPr>
            </a:p>
            <a:p>
              <a:pPr marL="845698" lvl="2" indent="-281899" algn="just">
                <a:lnSpc>
                  <a:spcPts val="4200"/>
                </a:lnSpc>
              </a:pPr>
              <a:endParaRPr lang="en-US" sz="3699">
                <a:solidFill>
                  <a:srgbClr val="000000"/>
                </a:solidFill>
                <a:latin typeface="Calibri (MS)"/>
                <a:ea typeface="Calibri (MS)"/>
                <a:cs typeface="Calibri (MS)"/>
                <a:sym typeface="Calibri (MS)"/>
              </a:endParaRPr>
            </a:p>
            <a:p>
              <a:pPr marL="845698" lvl="2" indent="-281899" algn="just">
                <a:lnSpc>
                  <a:spcPts val="4729"/>
                </a:lnSpc>
              </a:pPr>
              <a:endParaRPr lang="en-US" sz="3699">
                <a:solidFill>
                  <a:srgbClr val="000000"/>
                </a:solidFill>
                <a:latin typeface="Calibri (MS)"/>
                <a:ea typeface="Calibri (MS)"/>
                <a:cs typeface="Calibri (MS)"/>
                <a:sym typeface="Calibri (MS)"/>
              </a:endParaRPr>
            </a:p>
            <a:p>
              <a:pPr marL="845698" lvl="2" indent="-281899" algn="just">
                <a:lnSpc>
                  <a:spcPts val="4729"/>
                </a:lnSpc>
              </a:pPr>
              <a:endParaRPr lang="en-US" sz="3699">
                <a:solidFill>
                  <a:srgbClr val="000000"/>
                </a:solidFill>
                <a:latin typeface="Calibri (MS)"/>
                <a:ea typeface="Calibri (MS)"/>
                <a:cs typeface="Calibri (MS)"/>
                <a:sym typeface="Calibri (MS)"/>
              </a:endParaRPr>
            </a:p>
            <a:p>
              <a:pPr marL="845698" lvl="2" indent="-281899" algn="just">
                <a:lnSpc>
                  <a:spcPts val="4729"/>
                </a:lnSpc>
              </a:pPr>
              <a:endParaRPr lang="en-US" sz="3699">
                <a:solidFill>
                  <a:srgbClr val="000000"/>
                </a:solidFill>
                <a:latin typeface="Calibri (MS)"/>
                <a:ea typeface="Calibri (MS)"/>
                <a:cs typeface="Calibri (MS)"/>
                <a:sym typeface="Calibri (MS)"/>
              </a:endParaRPr>
            </a:p>
            <a:p>
              <a:pPr marL="845698" lvl="2" indent="-281899" algn="just">
                <a:lnSpc>
                  <a:spcPts val="4729"/>
                </a:lnSpc>
              </a:pPr>
              <a:endParaRPr lang="en-US" sz="3699">
                <a:solidFill>
                  <a:srgbClr val="000000"/>
                </a:solidFill>
                <a:latin typeface="Calibri (MS)"/>
                <a:ea typeface="Calibri (MS)"/>
                <a:cs typeface="Calibri (MS)"/>
                <a:sym typeface="Calibri (MS)"/>
              </a:endParaRPr>
            </a:p>
          </p:txBody>
        </p:sp>
      </p:grpSp>
      <p:sp>
        <p:nvSpPr>
          <p:cNvPr id="5" name="Freeform 5"/>
          <p:cNvSpPr/>
          <p:nvPr/>
        </p:nvSpPr>
        <p:spPr>
          <a:xfrm>
            <a:off x="12902275" y="6455436"/>
            <a:ext cx="2251194" cy="1986679"/>
          </a:xfrm>
          <a:custGeom>
            <a:avLst/>
            <a:gdLst/>
            <a:ahLst/>
            <a:cxnLst/>
            <a:rect l="l" t="t" r="r" b="b"/>
            <a:pathLst>
              <a:path w="2251194" h="1986679">
                <a:moveTo>
                  <a:pt x="0" y="0"/>
                </a:moveTo>
                <a:lnTo>
                  <a:pt x="2251194" y="0"/>
                </a:lnTo>
                <a:lnTo>
                  <a:pt x="2251194" y="1986679"/>
                </a:lnTo>
                <a:lnTo>
                  <a:pt x="0" y="1986679"/>
                </a:lnTo>
                <a:lnTo>
                  <a:pt x="0" y="0"/>
                </a:lnTo>
                <a:close/>
              </a:path>
            </a:pathLst>
          </a:custGeom>
          <a:blipFill>
            <a:blip r:embed="rId3">
              <a:extLst>
                <a:ext uri="{96DAC541-7B7A-43D3-8B79-37D633B846F1}">
                  <asvg:svgBlip xmlns:asvg="http://schemas.microsoft.com/office/drawing/2016/SVG/main" r:embed="rId4"/>
                </a:ext>
              </a:extLst>
            </a:blip>
            <a:stretch>
              <a:fillRect l="-36" r="-36"/>
            </a:stretch>
          </a:blipFill>
        </p:spPr>
        <p:txBody>
          <a:bodyPr/>
          <a:lstStyle/>
          <a:p>
            <a:endParaRPr lang="en-US"/>
          </a:p>
        </p:txBody>
      </p:sp>
      <p:grpSp>
        <p:nvGrpSpPr>
          <p:cNvPr id="6" name="Group 6"/>
          <p:cNvGrpSpPr/>
          <p:nvPr/>
        </p:nvGrpSpPr>
        <p:grpSpPr>
          <a:xfrm>
            <a:off x="10743389" y="5143500"/>
            <a:ext cx="2623883" cy="2623872"/>
            <a:chOff x="0" y="0"/>
            <a:chExt cx="3498511" cy="3498495"/>
          </a:xfrm>
        </p:grpSpPr>
        <p:sp>
          <p:nvSpPr>
            <p:cNvPr id="7" name="Freeform 7"/>
            <p:cNvSpPr/>
            <p:nvPr/>
          </p:nvSpPr>
          <p:spPr>
            <a:xfrm>
              <a:off x="0" y="0"/>
              <a:ext cx="3498469" cy="3498469"/>
            </a:xfrm>
            <a:custGeom>
              <a:avLst/>
              <a:gdLst/>
              <a:ahLst/>
              <a:cxnLst/>
              <a:rect l="l" t="t" r="r" b="b"/>
              <a:pathLst>
                <a:path w="3498469" h="3498469">
                  <a:moveTo>
                    <a:pt x="3498469" y="1749298"/>
                  </a:moveTo>
                  <a:cubicBezTo>
                    <a:pt x="3498469" y="2715387"/>
                    <a:pt x="2715260" y="3498469"/>
                    <a:pt x="1749171" y="3498469"/>
                  </a:cubicBezTo>
                  <a:cubicBezTo>
                    <a:pt x="783082" y="3498469"/>
                    <a:pt x="0" y="2715260"/>
                    <a:pt x="0" y="1749298"/>
                  </a:cubicBezTo>
                  <a:cubicBezTo>
                    <a:pt x="0" y="783336"/>
                    <a:pt x="783209" y="0"/>
                    <a:pt x="1749298" y="0"/>
                  </a:cubicBezTo>
                  <a:cubicBezTo>
                    <a:pt x="2715387" y="0"/>
                    <a:pt x="3498469" y="783209"/>
                    <a:pt x="3498469" y="1749298"/>
                  </a:cubicBezTo>
                  <a:close/>
                </a:path>
              </a:pathLst>
            </a:custGeom>
            <a:blipFill>
              <a:blip r:embed="rId5"/>
              <a:stretch>
                <a:fillRect r="-1"/>
              </a:stretch>
            </a:blipFill>
          </p:spPr>
          <p:txBody>
            <a:bodyPr/>
            <a:lstStyle/>
            <a:p>
              <a:endParaRPr lang="en-US"/>
            </a:p>
          </p:txBody>
        </p:sp>
      </p:grpSp>
      <p:sp>
        <p:nvSpPr>
          <p:cNvPr id="8" name="Freeform 8"/>
          <p:cNvSpPr/>
          <p:nvPr/>
        </p:nvSpPr>
        <p:spPr>
          <a:xfrm rot="-5400000">
            <a:off x="14718103" y="20217"/>
            <a:ext cx="4032112" cy="3570252"/>
          </a:xfrm>
          <a:custGeom>
            <a:avLst/>
            <a:gdLst/>
            <a:ahLst/>
            <a:cxnLst/>
            <a:rect l="l" t="t" r="r" b="b"/>
            <a:pathLst>
              <a:path w="4032112" h="3570252">
                <a:moveTo>
                  <a:pt x="0" y="0"/>
                </a:moveTo>
                <a:lnTo>
                  <a:pt x="4032112" y="0"/>
                </a:lnTo>
                <a:lnTo>
                  <a:pt x="4032112" y="3570252"/>
                </a:lnTo>
                <a:lnTo>
                  <a:pt x="0" y="3570252"/>
                </a:lnTo>
                <a:lnTo>
                  <a:pt x="0" y="0"/>
                </a:lnTo>
                <a:close/>
              </a:path>
            </a:pathLst>
          </a:custGeom>
          <a:blipFill>
            <a:blip r:embed="rId6">
              <a:extLst>
                <a:ext uri="{96DAC541-7B7A-43D3-8B79-37D633B846F1}">
                  <asvg:svgBlip xmlns:asvg="http://schemas.microsoft.com/office/drawing/2016/SVG/main" r:embed="rId7"/>
                </a:ext>
              </a:extLst>
            </a:blip>
            <a:stretch>
              <a:fillRect l="-57" r="-57"/>
            </a:stretch>
          </a:blipFill>
        </p:spPr>
        <p:txBody>
          <a:bodyPr/>
          <a:lstStyle/>
          <a:p>
            <a:endParaRPr lang="en-US"/>
          </a:p>
        </p:txBody>
      </p:sp>
      <p:sp>
        <p:nvSpPr>
          <p:cNvPr id="9" name="Freeform 9"/>
          <p:cNvSpPr/>
          <p:nvPr/>
        </p:nvSpPr>
        <p:spPr>
          <a:xfrm rot="-5400000">
            <a:off x="14935907" y="4909"/>
            <a:ext cx="3798707" cy="3363582"/>
          </a:xfrm>
          <a:custGeom>
            <a:avLst/>
            <a:gdLst/>
            <a:ahLst/>
            <a:cxnLst/>
            <a:rect l="l" t="t" r="r" b="b"/>
            <a:pathLst>
              <a:path w="3798707" h="3363582">
                <a:moveTo>
                  <a:pt x="0" y="0"/>
                </a:moveTo>
                <a:lnTo>
                  <a:pt x="3798707" y="0"/>
                </a:lnTo>
                <a:lnTo>
                  <a:pt x="3798707" y="3363582"/>
                </a:lnTo>
                <a:lnTo>
                  <a:pt x="0" y="3363582"/>
                </a:lnTo>
                <a:lnTo>
                  <a:pt x="0" y="0"/>
                </a:lnTo>
                <a:close/>
              </a:path>
            </a:pathLst>
          </a:custGeom>
          <a:blipFill>
            <a:blip r:embed="rId8">
              <a:extLst>
                <a:ext uri="{96DAC541-7B7A-43D3-8B79-37D633B846F1}">
                  <asvg:svgBlip xmlns:asvg="http://schemas.microsoft.com/office/drawing/2016/SVG/main" r:embed="rId9"/>
                </a:ext>
              </a:extLst>
            </a:blip>
            <a:stretch>
              <a:fillRect t="-99" b="-99"/>
            </a:stretch>
          </a:blipFill>
        </p:spPr>
        <p:txBody>
          <a:bodyPr/>
          <a:lstStyle/>
          <a:p>
            <a:endParaRPr lang="en-US"/>
          </a:p>
        </p:txBody>
      </p:sp>
      <p:sp>
        <p:nvSpPr>
          <p:cNvPr id="10" name="Freeform 10"/>
          <p:cNvSpPr/>
          <p:nvPr/>
        </p:nvSpPr>
        <p:spPr>
          <a:xfrm rot="-5400000">
            <a:off x="15188728" y="-40012"/>
            <a:ext cx="3565738" cy="3157299"/>
          </a:xfrm>
          <a:custGeom>
            <a:avLst/>
            <a:gdLst/>
            <a:ahLst/>
            <a:cxnLst/>
            <a:rect l="l" t="t" r="r" b="b"/>
            <a:pathLst>
              <a:path w="3565738" h="3157299">
                <a:moveTo>
                  <a:pt x="0" y="0"/>
                </a:moveTo>
                <a:lnTo>
                  <a:pt x="3565738" y="0"/>
                </a:lnTo>
                <a:lnTo>
                  <a:pt x="3565738" y="3157299"/>
                </a:lnTo>
                <a:lnTo>
                  <a:pt x="0" y="3157299"/>
                </a:lnTo>
                <a:lnTo>
                  <a:pt x="0" y="0"/>
                </a:lnTo>
                <a:close/>
              </a:path>
            </a:pathLst>
          </a:custGeom>
          <a:blipFill>
            <a:blip r:embed="rId10">
              <a:extLst>
                <a:ext uri="{96DAC541-7B7A-43D3-8B79-37D633B846F1}">
                  <asvg:svgBlip xmlns:asvg="http://schemas.microsoft.com/office/drawing/2016/SVG/main" r:embed="rId11"/>
                </a:ext>
              </a:extLst>
            </a:blip>
            <a:stretch>
              <a:fillRect l="-6" r="-6"/>
            </a:stretch>
          </a:blipFill>
        </p:spPr>
        <p:txBody>
          <a:bodyPr/>
          <a:lstStyle/>
          <a:p>
            <a:endParaRPr lang="en-US"/>
          </a:p>
        </p:txBody>
      </p:sp>
      <p:grpSp>
        <p:nvGrpSpPr>
          <p:cNvPr id="11" name="Group 11"/>
          <p:cNvGrpSpPr/>
          <p:nvPr/>
        </p:nvGrpSpPr>
        <p:grpSpPr>
          <a:xfrm>
            <a:off x="1028700" y="1076325"/>
            <a:ext cx="14833227" cy="972947"/>
            <a:chOff x="0" y="0"/>
            <a:chExt cx="19777636" cy="1297263"/>
          </a:xfrm>
        </p:grpSpPr>
        <p:sp>
          <p:nvSpPr>
            <p:cNvPr id="12" name="Freeform 12"/>
            <p:cNvSpPr/>
            <p:nvPr/>
          </p:nvSpPr>
          <p:spPr>
            <a:xfrm>
              <a:off x="0" y="0"/>
              <a:ext cx="19777636" cy="1297263"/>
            </a:xfrm>
            <a:custGeom>
              <a:avLst/>
              <a:gdLst/>
              <a:ahLst/>
              <a:cxnLst/>
              <a:rect l="l" t="t" r="r" b="b"/>
              <a:pathLst>
                <a:path w="19777636" h="1297263">
                  <a:moveTo>
                    <a:pt x="0" y="0"/>
                  </a:moveTo>
                  <a:lnTo>
                    <a:pt x="19777636" y="0"/>
                  </a:lnTo>
                  <a:lnTo>
                    <a:pt x="19777636" y="1297263"/>
                  </a:lnTo>
                  <a:lnTo>
                    <a:pt x="0" y="1297263"/>
                  </a:lnTo>
                  <a:close/>
                </a:path>
              </a:pathLst>
            </a:custGeom>
            <a:solidFill>
              <a:srgbClr val="000000">
                <a:alpha val="0"/>
              </a:srgbClr>
            </a:solidFill>
          </p:spPr>
          <p:txBody>
            <a:bodyPr/>
            <a:lstStyle/>
            <a:p>
              <a:endParaRPr lang="en-US"/>
            </a:p>
          </p:txBody>
        </p:sp>
        <p:sp>
          <p:nvSpPr>
            <p:cNvPr id="13" name="TextBox 13"/>
            <p:cNvSpPr txBox="1"/>
            <p:nvPr/>
          </p:nvSpPr>
          <p:spPr>
            <a:xfrm>
              <a:off x="0" y="47625"/>
              <a:ext cx="19777636" cy="1249638"/>
            </a:xfrm>
            <a:prstGeom prst="rect">
              <a:avLst/>
            </a:prstGeom>
          </p:spPr>
          <p:txBody>
            <a:bodyPr lIns="0" tIns="0" rIns="0" bIns="0" rtlCol="0" anchor="t"/>
            <a:lstStyle/>
            <a:p>
              <a:pPr algn="l">
                <a:lnSpc>
                  <a:spcPts val="7503"/>
                </a:lnSpc>
              </a:pPr>
              <a:r>
                <a:rPr lang="en-US" sz="6698">
                  <a:solidFill>
                    <a:srgbClr val="444B5E"/>
                  </a:solidFill>
                  <a:latin typeface="League Spartan"/>
                  <a:ea typeface="League Spartan"/>
                  <a:cs typeface="League Spartan"/>
                  <a:sym typeface="League Spartan"/>
                </a:rPr>
                <a:t>Safety At Home: Fall Prevention</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83513" y="2541856"/>
            <a:ext cx="14720973" cy="6716444"/>
          </a:xfrm>
          <a:custGeom>
            <a:avLst/>
            <a:gdLst/>
            <a:ahLst/>
            <a:cxnLst/>
            <a:rect l="l" t="t" r="r" b="b"/>
            <a:pathLst>
              <a:path w="14720973" h="6716444">
                <a:moveTo>
                  <a:pt x="0" y="0"/>
                </a:moveTo>
                <a:lnTo>
                  <a:pt x="14720973" y="0"/>
                </a:lnTo>
                <a:lnTo>
                  <a:pt x="14720973" y="6716444"/>
                </a:lnTo>
                <a:lnTo>
                  <a:pt x="0" y="6716444"/>
                </a:lnTo>
                <a:lnTo>
                  <a:pt x="0" y="0"/>
                </a:lnTo>
                <a:close/>
              </a:path>
            </a:pathLst>
          </a:custGeom>
          <a:blipFill>
            <a:blip r:embed="rId3">
              <a:extLst>
                <a:ext uri="{96DAC541-7B7A-43D3-8B79-37D633B846F1}">
                  <asvg:svgBlip xmlns:asvg="http://schemas.microsoft.com/office/drawing/2016/SVG/main" r:embed="rId4"/>
                </a:ext>
              </a:extLst>
            </a:blip>
            <a:stretch>
              <a:fillRect t="-12" b="-12"/>
            </a:stretch>
          </a:blipFill>
        </p:spPr>
        <p:txBody>
          <a:bodyPr/>
          <a:lstStyle/>
          <a:p>
            <a:endParaRPr lang="en-US"/>
          </a:p>
        </p:txBody>
      </p:sp>
      <p:grpSp>
        <p:nvGrpSpPr>
          <p:cNvPr id="3" name="Group 3"/>
          <p:cNvGrpSpPr/>
          <p:nvPr/>
        </p:nvGrpSpPr>
        <p:grpSpPr>
          <a:xfrm>
            <a:off x="1432824" y="3603127"/>
            <a:ext cx="15422352" cy="4214857"/>
            <a:chOff x="0" y="0"/>
            <a:chExt cx="20563136" cy="5619809"/>
          </a:xfrm>
        </p:grpSpPr>
        <p:sp>
          <p:nvSpPr>
            <p:cNvPr id="4" name="Freeform 4"/>
            <p:cNvSpPr/>
            <p:nvPr/>
          </p:nvSpPr>
          <p:spPr>
            <a:xfrm>
              <a:off x="0" y="0"/>
              <a:ext cx="20563136" cy="5619809"/>
            </a:xfrm>
            <a:custGeom>
              <a:avLst/>
              <a:gdLst/>
              <a:ahLst/>
              <a:cxnLst/>
              <a:rect l="l" t="t" r="r" b="b"/>
              <a:pathLst>
                <a:path w="20563136" h="5619809">
                  <a:moveTo>
                    <a:pt x="0" y="0"/>
                  </a:moveTo>
                  <a:lnTo>
                    <a:pt x="20563136" y="0"/>
                  </a:lnTo>
                  <a:lnTo>
                    <a:pt x="20563136" y="5619809"/>
                  </a:lnTo>
                  <a:lnTo>
                    <a:pt x="0" y="5619809"/>
                  </a:lnTo>
                  <a:close/>
                </a:path>
              </a:pathLst>
            </a:custGeom>
            <a:solidFill>
              <a:srgbClr val="000000">
                <a:alpha val="0"/>
              </a:srgbClr>
            </a:solidFill>
          </p:spPr>
          <p:txBody>
            <a:bodyPr/>
            <a:lstStyle/>
            <a:p>
              <a:endParaRPr lang="en-US"/>
            </a:p>
          </p:txBody>
        </p:sp>
        <p:sp>
          <p:nvSpPr>
            <p:cNvPr id="5" name="TextBox 5"/>
            <p:cNvSpPr txBox="1"/>
            <p:nvPr/>
          </p:nvSpPr>
          <p:spPr>
            <a:xfrm>
              <a:off x="0" y="-276225"/>
              <a:ext cx="20563136" cy="5896034"/>
            </a:xfrm>
            <a:prstGeom prst="rect">
              <a:avLst/>
            </a:prstGeom>
          </p:spPr>
          <p:txBody>
            <a:bodyPr lIns="0" tIns="0" rIns="0" bIns="0" rtlCol="0" anchor="t"/>
            <a:lstStyle/>
            <a:p>
              <a:pPr algn="ctr">
                <a:lnSpc>
                  <a:spcPts val="9799"/>
                </a:lnSpc>
              </a:pPr>
              <a:r>
                <a:rPr lang="en-US" sz="6950" b="1" dirty="0">
                  <a:solidFill>
                    <a:srgbClr val="000000"/>
                  </a:solidFill>
                  <a:latin typeface="Calibri"/>
                  <a:ea typeface="Calibri (MS) Bold"/>
                  <a:cs typeface="Calibri (MS) Bold"/>
                  <a:sym typeface="Calibri (MS) Bold"/>
                </a:rPr>
                <a:t>Question</a:t>
              </a:r>
              <a:endParaRPr lang="en-US" sz="6950" b="1" dirty="0">
                <a:solidFill>
                  <a:srgbClr val="000000"/>
                </a:solidFill>
                <a:latin typeface="Calibri"/>
                <a:ea typeface="Calibri (MS) Bold"/>
                <a:cs typeface="Calibri (MS) Bold"/>
              </a:endParaRPr>
            </a:p>
            <a:p>
              <a:pPr algn="just">
                <a:lnSpc>
                  <a:spcPts val="7519"/>
                </a:lnSpc>
              </a:pPr>
              <a:endParaRPr lang="en-US" sz="6950" b="1" dirty="0">
                <a:solidFill>
                  <a:srgbClr val="000000"/>
                </a:solidFill>
                <a:latin typeface="Calibri"/>
                <a:ea typeface="Calibri (MS) Bold"/>
                <a:cs typeface="Calibri (MS) Bold"/>
              </a:endParaRPr>
            </a:p>
            <a:p>
              <a:pPr algn="ctr">
                <a:lnSpc>
                  <a:spcPts val="7519"/>
                </a:lnSpc>
              </a:pPr>
              <a:r>
                <a:rPr lang="en-US" sz="5350" dirty="0">
                  <a:solidFill>
                    <a:srgbClr val="000000"/>
                  </a:solidFill>
                  <a:latin typeface="Calibri"/>
                  <a:ea typeface="Calibri (MS)"/>
                  <a:cs typeface="Calibri (MS)"/>
                  <a:sym typeface="Calibri (MS)"/>
                </a:rPr>
                <a:t>Have you thought about ways to keep your </a:t>
              </a:r>
              <a:endParaRPr lang="en-US" sz="5350" dirty="0">
                <a:solidFill>
                  <a:srgbClr val="000000"/>
                </a:solidFill>
                <a:latin typeface="Calibri"/>
                <a:ea typeface="Calibri (MS)"/>
                <a:cs typeface="Calibri (MS)"/>
              </a:endParaRPr>
            </a:p>
            <a:p>
              <a:pPr algn="ctr">
                <a:lnSpc>
                  <a:spcPts val="7519"/>
                </a:lnSpc>
              </a:pPr>
              <a:r>
                <a:rPr lang="en-US" sz="5350" dirty="0">
                  <a:solidFill>
                    <a:srgbClr val="000000"/>
                  </a:solidFill>
                  <a:latin typeface="Calibri"/>
                  <a:ea typeface="Calibri (MS)"/>
                  <a:cs typeface="Calibri (MS)"/>
                  <a:sym typeface="Calibri (MS)"/>
                </a:rPr>
                <a:t>child safe from falls at home?</a:t>
              </a:r>
              <a:endParaRPr lang="en-US" sz="5350" dirty="0">
                <a:solidFill>
                  <a:srgbClr val="000000"/>
                </a:solidFill>
                <a:latin typeface="Calibri"/>
                <a:ea typeface="Calibri (MS)"/>
                <a:cs typeface="Calibri (MS)"/>
              </a:endParaRPr>
            </a:p>
          </p:txBody>
        </p:sp>
      </p:grpSp>
      <p:grpSp>
        <p:nvGrpSpPr>
          <p:cNvPr id="6" name="Group 6"/>
          <p:cNvGrpSpPr/>
          <p:nvPr/>
        </p:nvGrpSpPr>
        <p:grpSpPr>
          <a:xfrm>
            <a:off x="1028700" y="1076325"/>
            <a:ext cx="4542893" cy="972947"/>
            <a:chOff x="0" y="0"/>
            <a:chExt cx="6057191" cy="1297263"/>
          </a:xfrm>
        </p:grpSpPr>
        <p:sp>
          <p:nvSpPr>
            <p:cNvPr id="7" name="Freeform 7"/>
            <p:cNvSpPr/>
            <p:nvPr/>
          </p:nvSpPr>
          <p:spPr>
            <a:xfrm>
              <a:off x="0" y="0"/>
              <a:ext cx="6057191" cy="1297263"/>
            </a:xfrm>
            <a:custGeom>
              <a:avLst/>
              <a:gdLst/>
              <a:ahLst/>
              <a:cxnLst/>
              <a:rect l="l" t="t" r="r" b="b"/>
              <a:pathLst>
                <a:path w="6057191" h="1297263">
                  <a:moveTo>
                    <a:pt x="0" y="0"/>
                  </a:moveTo>
                  <a:lnTo>
                    <a:pt x="6057191" y="0"/>
                  </a:lnTo>
                  <a:lnTo>
                    <a:pt x="6057191" y="1297263"/>
                  </a:lnTo>
                  <a:lnTo>
                    <a:pt x="0" y="1297263"/>
                  </a:lnTo>
                  <a:close/>
                </a:path>
              </a:pathLst>
            </a:custGeom>
            <a:solidFill>
              <a:srgbClr val="000000">
                <a:alpha val="0"/>
              </a:srgbClr>
            </a:solidFill>
          </p:spPr>
          <p:txBody>
            <a:bodyPr/>
            <a:lstStyle/>
            <a:p>
              <a:endParaRPr lang="en-US"/>
            </a:p>
          </p:txBody>
        </p:sp>
        <p:sp>
          <p:nvSpPr>
            <p:cNvPr id="8" name="TextBox 8"/>
            <p:cNvSpPr txBox="1"/>
            <p:nvPr/>
          </p:nvSpPr>
          <p:spPr>
            <a:xfrm>
              <a:off x="0" y="47625"/>
              <a:ext cx="6057191" cy="1249638"/>
            </a:xfrm>
            <a:prstGeom prst="rect">
              <a:avLst/>
            </a:prstGeom>
          </p:spPr>
          <p:txBody>
            <a:bodyPr lIns="0" tIns="0" rIns="0" bIns="0" rtlCol="0" anchor="t"/>
            <a:lstStyle/>
            <a:p>
              <a:pPr algn="l">
                <a:lnSpc>
                  <a:spcPts val="7503"/>
                </a:lnSpc>
              </a:pPr>
              <a:r>
                <a:rPr lang="en-US" sz="6698">
                  <a:solidFill>
                    <a:srgbClr val="444B5E"/>
                  </a:solidFill>
                  <a:latin typeface="League Spartan"/>
                  <a:ea typeface="League Spartan"/>
                  <a:cs typeface="League Spartan"/>
                  <a:sym typeface="League Spartan"/>
                </a:rPr>
                <a:t>Discussion </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414521" y="6665912"/>
            <a:ext cx="2591585" cy="2241721"/>
          </a:xfrm>
          <a:custGeom>
            <a:avLst/>
            <a:gdLst/>
            <a:ahLst/>
            <a:cxnLst/>
            <a:rect l="l" t="t" r="r" b="b"/>
            <a:pathLst>
              <a:path w="2591585" h="2241721">
                <a:moveTo>
                  <a:pt x="0" y="0"/>
                </a:moveTo>
                <a:lnTo>
                  <a:pt x="2591585" y="0"/>
                </a:lnTo>
                <a:lnTo>
                  <a:pt x="2591585" y="2241721"/>
                </a:lnTo>
                <a:lnTo>
                  <a:pt x="0" y="2241721"/>
                </a:lnTo>
                <a:lnTo>
                  <a:pt x="0" y="0"/>
                </a:lnTo>
                <a:close/>
              </a:path>
            </a:pathLst>
          </a:custGeom>
          <a:blipFill>
            <a:blip r:embed="rId3">
              <a:extLst>
                <a:ext uri="{96DAC541-7B7A-43D3-8B79-37D633B846F1}">
                  <asvg:svgBlip xmlns:asvg="http://schemas.microsoft.com/office/drawing/2016/SVG/main" r:embed="rId4"/>
                </a:ext>
              </a:extLst>
            </a:blip>
            <a:stretch>
              <a:fillRect l="-763" r="-763"/>
            </a:stretch>
          </a:blipFill>
        </p:spPr>
        <p:txBody>
          <a:bodyPr/>
          <a:lstStyle/>
          <a:p>
            <a:endParaRPr lang="en-US"/>
          </a:p>
        </p:txBody>
      </p:sp>
      <p:grpSp>
        <p:nvGrpSpPr>
          <p:cNvPr id="3" name="Group 3"/>
          <p:cNvGrpSpPr/>
          <p:nvPr/>
        </p:nvGrpSpPr>
        <p:grpSpPr>
          <a:xfrm>
            <a:off x="2667000" y="3086100"/>
            <a:ext cx="12954000" cy="3349507"/>
            <a:chOff x="0" y="0"/>
            <a:chExt cx="17272000" cy="4466009"/>
          </a:xfrm>
        </p:grpSpPr>
        <p:sp>
          <p:nvSpPr>
            <p:cNvPr id="4" name="Freeform 4"/>
            <p:cNvSpPr/>
            <p:nvPr/>
          </p:nvSpPr>
          <p:spPr>
            <a:xfrm>
              <a:off x="0" y="0"/>
              <a:ext cx="17272000" cy="4466009"/>
            </a:xfrm>
            <a:custGeom>
              <a:avLst/>
              <a:gdLst/>
              <a:ahLst/>
              <a:cxnLst/>
              <a:rect l="l" t="t" r="r" b="b"/>
              <a:pathLst>
                <a:path w="17272000" h="4466009">
                  <a:moveTo>
                    <a:pt x="0" y="0"/>
                  </a:moveTo>
                  <a:lnTo>
                    <a:pt x="17272000" y="0"/>
                  </a:lnTo>
                  <a:lnTo>
                    <a:pt x="17272000" y="4466009"/>
                  </a:lnTo>
                  <a:lnTo>
                    <a:pt x="0" y="4466009"/>
                  </a:lnTo>
                  <a:close/>
                </a:path>
              </a:pathLst>
            </a:custGeom>
            <a:solidFill>
              <a:srgbClr val="000000">
                <a:alpha val="0"/>
              </a:srgbClr>
            </a:solidFill>
          </p:spPr>
          <p:txBody>
            <a:bodyPr/>
            <a:lstStyle/>
            <a:p>
              <a:endParaRPr lang="en-US"/>
            </a:p>
          </p:txBody>
        </p:sp>
        <p:sp>
          <p:nvSpPr>
            <p:cNvPr id="5" name="TextBox 5"/>
            <p:cNvSpPr txBox="1"/>
            <p:nvPr/>
          </p:nvSpPr>
          <p:spPr>
            <a:xfrm>
              <a:off x="0" y="-381000"/>
              <a:ext cx="17272000" cy="4847009"/>
            </a:xfrm>
            <a:prstGeom prst="rect">
              <a:avLst/>
            </a:prstGeom>
          </p:spPr>
          <p:txBody>
            <a:bodyPr lIns="0" tIns="0" rIns="0" bIns="0" rtlCol="0" anchor="t"/>
            <a:lstStyle/>
            <a:p>
              <a:pPr algn="ctr">
                <a:lnSpc>
                  <a:spcPts val="28000"/>
                </a:lnSpc>
              </a:pPr>
              <a:r>
                <a:rPr lang="en-US" sz="19999" b="1">
                  <a:solidFill>
                    <a:srgbClr val="00406E"/>
                  </a:solidFill>
                  <a:latin typeface="PT Sans Bold"/>
                  <a:ea typeface="PT Sans Bold"/>
                  <a:cs typeface="PT Sans Bold"/>
                  <a:sym typeface="PT Sans Bold"/>
                </a:rPr>
                <a:t>Child Falls</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59733" y="4762500"/>
            <a:ext cx="5675446" cy="3781266"/>
            <a:chOff x="0" y="0"/>
            <a:chExt cx="7567261" cy="5041688"/>
          </a:xfrm>
        </p:grpSpPr>
        <p:sp>
          <p:nvSpPr>
            <p:cNvPr id="3" name="Freeform 3"/>
            <p:cNvSpPr/>
            <p:nvPr/>
          </p:nvSpPr>
          <p:spPr>
            <a:xfrm>
              <a:off x="0" y="0"/>
              <a:ext cx="7567295" cy="5041646"/>
            </a:xfrm>
            <a:custGeom>
              <a:avLst/>
              <a:gdLst/>
              <a:ahLst/>
              <a:cxnLst/>
              <a:rect l="l" t="t" r="r" b="b"/>
              <a:pathLst>
                <a:path w="7567295" h="5041646">
                  <a:moveTo>
                    <a:pt x="0" y="0"/>
                  </a:moveTo>
                  <a:lnTo>
                    <a:pt x="7567295" y="0"/>
                  </a:lnTo>
                  <a:lnTo>
                    <a:pt x="7567295" y="5041646"/>
                  </a:lnTo>
                  <a:lnTo>
                    <a:pt x="0" y="5041646"/>
                  </a:lnTo>
                  <a:lnTo>
                    <a:pt x="0" y="0"/>
                  </a:lnTo>
                  <a:close/>
                </a:path>
              </a:pathLst>
            </a:custGeom>
            <a:blipFill>
              <a:blip r:embed="rId3"/>
              <a:stretch>
                <a:fillRect t="-31" b="-32"/>
              </a:stretch>
            </a:blipFill>
          </p:spPr>
          <p:txBody>
            <a:bodyPr/>
            <a:lstStyle/>
            <a:p>
              <a:endParaRPr lang="en-US"/>
            </a:p>
          </p:txBody>
        </p:sp>
      </p:grpSp>
      <p:grpSp>
        <p:nvGrpSpPr>
          <p:cNvPr id="4" name="Group 4"/>
          <p:cNvGrpSpPr/>
          <p:nvPr/>
        </p:nvGrpSpPr>
        <p:grpSpPr>
          <a:xfrm>
            <a:off x="1028700" y="2417126"/>
            <a:ext cx="15337513" cy="5467493"/>
            <a:chOff x="0" y="0"/>
            <a:chExt cx="20450017" cy="7289991"/>
          </a:xfrm>
        </p:grpSpPr>
        <p:sp>
          <p:nvSpPr>
            <p:cNvPr id="5" name="Freeform 5"/>
            <p:cNvSpPr/>
            <p:nvPr/>
          </p:nvSpPr>
          <p:spPr>
            <a:xfrm>
              <a:off x="0" y="0"/>
              <a:ext cx="20450017" cy="7181431"/>
            </a:xfrm>
            <a:custGeom>
              <a:avLst/>
              <a:gdLst/>
              <a:ahLst/>
              <a:cxnLst/>
              <a:rect l="l" t="t" r="r" b="b"/>
              <a:pathLst>
                <a:path w="20450017" h="7181431">
                  <a:moveTo>
                    <a:pt x="0" y="0"/>
                  </a:moveTo>
                  <a:lnTo>
                    <a:pt x="20450017" y="0"/>
                  </a:lnTo>
                  <a:lnTo>
                    <a:pt x="20450017" y="7181431"/>
                  </a:lnTo>
                  <a:lnTo>
                    <a:pt x="0" y="7181431"/>
                  </a:lnTo>
                  <a:close/>
                </a:path>
              </a:pathLst>
            </a:custGeom>
            <a:solidFill>
              <a:srgbClr val="000000">
                <a:alpha val="0"/>
              </a:srgbClr>
            </a:solidFill>
          </p:spPr>
          <p:txBody>
            <a:bodyPr/>
            <a:lstStyle/>
            <a:p>
              <a:endParaRPr lang="en-US"/>
            </a:p>
          </p:txBody>
        </p:sp>
        <p:sp>
          <p:nvSpPr>
            <p:cNvPr id="6" name="TextBox 6"/>
            <p:cNvSpPr txBox="1"/>
            <p:nvPr/>
          </p:nvSpPr>
          <p:spPr>
            <a:xfrm>
              <a:off x="1" y="41885"/>
              <a:ext cx="20450016" cy="7248106"/>
            </a:xfrm>
            <a:prstGeom prst="rect">
              <a:avLst/>
            </a:prstGeom>
          </p:spPr>
          <p:txBody>
            <a:bodyPr lIns="0" tIns="0" rIns="0" bIns="0" rtlCol="0" anchor="t"/>
            <a:lstStyle/>
            <a:p>
              <a:pPr marL="845698" lvl="2" indent="-281899" algn="l">
                <a:lnSpc>
                  <a:spcPts val="5179"/>
                </a:lnSpc>
                <a:buFont typeface="Arial"/>
                <a:buChar char="⚬"/>
              </a:pPr>
              <a:r>
                <a:rPr lang="en-US" sz="3699" dirty="0">
                  <a:solidFill>
                    <a:srgbClr val="000000"/>
                  </a:solidFill>
                  <a:latin typeface="PT Sans"/>
                  <a:ea typeface="PT Sans"/>
                  <a:cs typeface="PT Sans"/>
                  <a:sym typeface="PT Sans"/>
                </a:rPr>
                <a:t>In Canada, falls are the main reason children under 14 go to the hospital for injuries</a:t>
              </a:r>
            </a:p>
            <a:p>
              <a:pPr marL="845698" lvl="2" indent="-281899" algn="l">
                <a:lnSpc>
                  <a:spcPts val="1849"/>
                </a:lnSpc>
              </a:pPr>
              <a:endParaRPr lang="en-US" sz="3699" dirty="0">
                <a:solidFill>
                  <a:srgbClr val="000000"/>
                </a:solidFill>
                <a:latin typeface="PT Sans"/>
                <a:ea typeface="PT Sans"/>
                <a:cs typeface="PT Sans"/>
                <a:sym typeface="PT Sans"/>
              </a:endParaRPr>
            </a:p>
            <a:p>
              <a:pPr marL="845698" lvl="2" indent="-281899" algn="l">
                <a:lnSpc>
                  <a:spcPts val="1849"/>
                </a:lnSpc>
              </a:pPr>
              <a:endParaRPr lang="en-US" sz="3699" dirty="0">
                <a:solidFill>
                  <a:srgbClr val="000000"/>
                </a:solidFill>
                <a:latin typeface="PT Sans"/>
                <a:ea typeface="PT Sans"/>
                <a:cs typeface="PT Sans"/>
                <a:sym typeface="PT Sans"/>
              </a:endParaRPr>
            </a:p>
            <a:p>
              <a:pPr marL="845698" lvl="2" indent="-281899" algn="just">
                <a:lnSpc>
                  <a:spcPts val="7398"/>
                </a:lnSpc>
              </a:pPr>
              <a:endParaRPr lang="en-US" sz="3699" dirty="0">
                <a:solidFill>
                  <a:srgbClr val="000000"/>
                </a:solidFill>
                <a:latin typeface="PT Sans"/>
                <a:ea typeface="PT Sans"/>
                <a:cs typeface="PT Sans"/>
                <a:sym typeface="PT Sans"/>
              </a:endParaRPr>
            </a:p>
            <a:p>
              <a:pPr marL="845698" lvl="2" indent="-281899" algn="just">
                <a:lnSpc>
                  <a:spcPts val="7398"/>
                </a:lnSpc>
              </a:pPr>
              <a:endParaRPr lang="en-US" sz="3699" dirty="0">
                <a:solidFill>
                  <a:srgbClr val="000000"/>
                </a:solidFill>
                <a:latin typeface="PT Sans"/>
                <a:ea typeface="PT Sans"/>
                <a:cs typeface="PT Sans"/>
                <a:sym typeface="PT Sans"/>
              </a:endParaRPr>
            </a:p>
            <a:p>
              <a:pPr marL="845698" lvl="2" indent="-281899" algn="just">
                <a:lnSpc>
                  <a:spcPts val="5179"/>
                </a:lnSpc>
              </a:pPr>
              <a:endParaRPr lang="en-US" sz="3699" dirty="0">
                <a:solidFill>
                  <a:srgbClr val="000000"/>
                </a:solidFill>
                <a:latin typeface="PT Sans"/>
                <a:ea typeface="PT Sans"/>
                <a:cs typeface="PT Sans"/>
                <a:sym typeface="PT Sans"/>
              </a:endParaRPr>
            </a:p>
          </p:txBody>
        </p:sp>
      </p:grpSp>
      <p:grpSp>
        <p:nvGrpSpPr>
          <p:cNvPr id="7" name="Group 7"/>
          <p:cNvGrpSpPr/>
          <p:nvPr/>
        </p:nvGrpSpPr>
        <p:grpSpPr>
          <a:xfrm>
            <a:off x="1028700" y="1076325"/>
            <a:ext cx="13620049" cy="972947"/>
            <a:chOff x="0" y="0"/>
            <a:chExt cx="18160065" cy="1297263"/>
          </a:xfrm>
        </p:grpSpPr>
        <p:sp>
          <p:nvSpPr>
            <p:cNvPr id="8" name="Freeform 8"/>
            <p:cNvSpPr/>
            <p:nvPr/>
          </p:nvSpPr>
          <p:spPr>
            <a:xfrm>
              <a:off x="0" y="0"/>
              <a:ext cx="18160065" cy="1297263"/>
            </a:xfrm>
            <a:custGeom>
              <a:avLst/>
              <a:gdLst/>
              <a:ahLst/>
              <a:cxnLst/>
              <a:rect l="l" t="t" r="r" b="b"/>
              <a:pathLst>
                <a:path w="18160065" h="1297263">
                  <a:moveTo>
                    <a:pt x="0" y="0"/>
                  </a:moveTo>
                  <a:lnTo>
                    <a:pt x="18160065" y="0"/>
                  </a:lnTo>
                  <a:lnTo>
                    <a:pt x="18160065" y="1297263"/>
                  </a:lnTo>
                  <a:lnTo>
                    <a:pt x="0" y="1297263"/>
                  </a:lnTo>
                  <a:close/>
                </a:path>
              </a:pathLst>
            </a:custGeom>
            <a:solidFill>
              <a:srgbClr val="000000">
                <a:alpha val="0"/>
              </a:srgbClr>
            </a:solidFill>
          </p:spPr>
          <p:txBody>
            <a:bodyPr/>
            <a:lstStyle/>
            <a:p>
              <a:endParaRPr lang="en-US"/>
            </a:p>
          </p:txBody>
        </p:sp>
        <p:sp>
          <p:nvSpPr>
            <p:cNvPr id="9" name="TextBox 9"/>
            <p:cNvSpPr txBox="1"/>
            <p:nvPr/>
          </p:nvSpPr>
          <p:spPr>
            <a:xfrm>
              <a:off x="0" y="47625"/>
              <a:ext cx="18160065" cy="1249638"/>
            </a:xfrm>
            <a:prstGeom prst="rect">
              <a:avLst/>
            </a:prstGeom>
          </p:spPr>
          <p:txBody>
            <a:bodyPr lIns="0" tIns="0" rIns="0" bIns="0" rtlCol="0" anchor="t"/>
            <a:lstStyle/>
            <a:p>
              <a:pPr algn="l">
                <a:lnSpc>
                  <a:spcPts val="7503"/>
                </a:lnSpc>
              </a:pPr>
              <a:r>
                <a:rPr lang="en-US" sz="6698">
                  <a:solidFill>
                    <a:srgbClr val="444B5E"/>
                  </a:solidFill>
                  <a:latin typeface="League Spartan"/>
                  <a:ea typeface="League Spartan"/>
                  <a:cs typeface="League Spartan"/>
                  <a:sym typeface="League Spartan"/>
                </a:rPr>
                <a:t>Why are child falls an issue?</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85971" y="5599287"/>
            <a:ext cx="1443029" cy="1306597"/>
          </a:xfrm>
          <a:custGeom>
            <a:avLst/>
            <a:gdLst/>
            <a:ahLst/>
            <a:cxnLst/>
            <a:rect l="l" t="t" r="r" b="b"/>
            <a:pathLst>
              <a:path w="1443029" h="1306597">
                <a:moveTo>
                  <a:pt x="0" y="0"/>
                </a:moveTo>
                <a:lnTo>
                  <a:pt x="1443029" y="0"/>
                </a:lnTo>
                <a:lnTo>
                  <a:pt x="1443029" y="1306597"/>
                </a:lnTo>
                <a:lnTo>
                  <a:pt x="0" y="1306597"/>
                </a:lnTo>
                <a:lnTo>
                  <a:pt x="0" y="0"/>
                </a:lnTo>
                <a:close/>
              </a:path>
            </a:pathLst>
          </a:custGeom>
          <a:blipFill>
            <a:blip r:embed="rId3">
              <a:extLst>
                <a:ext uri="{96DAC541-7B7A-43D3-8B79-37D633B846F1}">
                  <asvg:svgBlip xmlns:asvg="http://schemas.microsoft.com/office/drawing/2016/SVG/main" r:embed="rId4"/>
                </a:ext>
              </a:extLst>
            </a:blip>
            <a:stretch>
              <a:fillRect t="-134" b="-134"/>
            </a:stretch>
          </a:blipFill>
        </p:spPr>
        <p:txBody>
          <a:bodyPr/>
          <a:lstStyle/>
          <a:p>
            <a:endParaRPr lang="en-US"/>
          </a:p>
        </p:txBody>
      </p:sp>
      <p:sp>
        <p:nvSpPr>
          <p:cNvPr id="3" name="Freeform 3"/>
          <p:cNvSpPr/>
          <p:nvPr/>
        </p:nvSpPr>
        <p:spPr>
          <a:xfrm>
            <a:off x="1942875" y="3717598"/>
            <a:ext cx="1443029" cy="1174265"/>
          </a:xfrm>
          <a:custGeom>
            <a:avLst/>
            <a:gdLst/>
            <a:ahLst/>
            <a:cxnLst/>
            <a:rect l="l" t="t" r="r" b="b"/>
            <a:pathLst>
              <a:path w="1443029" h="1174265">
                <a:moveTo>
                  <a:pt x="0" y="0"/>
                </a:moveTo>
                <a:lnTo>
                  <a:pt x="1443029" y="0"/>
                </a:lnTo>
                <a:lnTo>
                  <a:pt x="1443029" y="1174265"/>
                </a:lnTo>
                <a:lnTo>
                  <a:pt x="0" y="1174265"/>
                </a:lnTo>
                <a:lnTo>
                  <a:pt x="0" y="0"/>
                </a:lnTo>
                <a:close/>
              </a:path>
            </a:pathLst>
          </a:custGeom>
          <a:blipFill>
            <a:blip r:embed="rId5">
              <a:extLst>
                <a:ext uri="{96DAC541-7B7A-43D3-8B79-37D633B846F1}">
                  <asvg:svgBlip xmlns:asvg="http://schemas.microsoft.com/office/drawing/2016/SVG/main" r:embed="rId6"/>
                </a:ext>
              </a:extLst>
            </a:blip>
            <a:stretch>
              <a:fillRect t="-125" b="-125"/>
            </a:stretch>
          </a:blipFill>
        </p:spPr>
        <p:txBody>
          <a:bodyPr/>
          <a:lstStyle/>
          <a:p>
            <a:endParaRPr lang="en-US"/>
          </a:p>
        </p:txBody>
      </p:sp>
      <p:grpSp>
        <p:nvGrpSpPr>
          <p:cNvPr id="4" name="Group 4"/>
          <p:cNvGrpSpPr/>
          <p:nvPr/>
        </p:nvGrpSpPr>
        <p:grpSpPr>
          <a:xfrm>
            <a:off x="1028700" y="1076325"/>
            <a:ext cx="11934519" cy="972947"/>
            <a:chOff x="0" y="0"/>
            <a:chExt cx="15912692" cy="1297263"/>
          </a:xfrm>
        </p:grpSpPr>
        <p:sp>
          <p:nvSpPr>
            <p:cNvPr id="5" name="Freeform 5"/>
            <p:cNvSpPr/>
            <p:nvPr/>
          </p:nvSpPr>
          <p:spPr>
            <a:xfrm>
              <a:off x="0" y="0"/>
              <a:ext cx="15912692" cy="1297263"/>
            </a:xfrm>
            <a:custGeom>
              <a:avLst/>
              <a:gdLst/>
              <a:ahLst/>
              <a:cxnLst/>
              <a:rect l="l" t="t" r="r" b="b"/>
              <a:pathLst>
                <a:path w="15912692" h="1297263">
                  <a:moveTo>
                    <a:pt x="0" y="0"/>
                  </a:moveTo>
                  <a:lnTo>
                    <a:pt x="15912692" y="0"/>
                  </a:lnTo>
                  <a:lnTo>
                    <a:pt x="15912692" y="1297263"/>
                  </a:lnTo>
                  <a:lnTo>
                    <a:pt x="0" y="1297263"/>
                  </a:lnTo>
                  <a:close/>
                </a:path>
              </a:pathLst>
            </a:custGeom>
            <a:solidFill>
              <a:srgbClr val="000000">
                <a:alpha val="0"/>
              </a:srgbClr>
            </a:solidFill>
          </p:spPr>
          <p:txBody>
            <a:bodyPr/>
            <a:lstStyle/>
            <a:p>
              <a:endParaRPr lang="en-US"/>
            </a:p>
          </p:txBody>
        </p:sp>
        <p:sp>
          <p:nvSpPr>
            <p:cNvPr id="6" name="TextBox 6"/>
            <p:cNvSpPr txBox="1"/>
            <p:nvPr/>
          </p:nvSpPr>
          <p:spPr>
            <a:xfrm>
              <a:off x="0" y="47625"/>
              <a:ext cx="15912692" cy="1249638"/>
            </a:xfrm>
            <a:prstGeom prst="rect">
              <a:avLst/>
            </a:prstGeom>
          </p:spPr>
          <p:txBody>
            <a:bodyPr lIns="0" tIns="0" rIns="0" bIns="0" rtlCol="0" anchor="t"/>
            <a:lstStyle/>
            <a:p>
              <a:pPr algn="l">
                <a:lnSpc>
                  <a:spcPts val="7503"/>
                </a:lnSpc>
              </a:pPr>
              <a:r>
                <a:rPr lang="en-US" sz="6698">
                  <a:solidFill>
                    <a:srgbClr val="444B5E"/>
                  </a:solidFill>
                  <a:latin typeface="League Spartan"/>
                  <a:ea typeface="League Spartan"/>
                  <a:cs typeface="League Spartan"/>
                  <a:sym typeface="League Spartan"/>
                </a:rPr>
                <a:t>Child Fall Statistics</a:t>
              </a:r>
            </a:p>
          </p:txBody>
        </p:sp>
      </p:grpSp>
      <p:grpSp>
        <p:nvGrpSpPr>
          <p:cNvPr id="7" name="Group 7"/>
          <p:cNvGrpSpPr/>
          <p:nvPr/>
        </p:nvGrpSpPr>
        <p:grpSpPr>
          <a:xfrm>
            <a:off x="1028700" y="2207743"/>
            <a:ext cx="15337512" cy="2479575"/>
            <a:chOff x="0" y="0"/>
            <a:chExt cx="20450016" cy="3306100"/>
          </a:xfrm>
        </p:grpSpPr>
        <p:sp>
          <p:nvSpPr>
            <p:cNvPr id="8" name="Freeform 8"/>
            <p:cNvSpPr/>
            <p:nvPr/>
          </p:nvSpPr>
          <p:spPr>
            <a:xfrm>
              <a:off x="0" y="0"/>
              <a:ext cx="20450017" cy="3306100"/>
            </a:xfrm>
            <a:custGeom>
              <a:avLst/>
              <a:gdLst/>
              <a:ahLst/>
              <a:cxnLst/>
              <a:rect l="l" t="t" r="r" b="b"/>
              <a:pathLst>
                <a:path w="20450017" h="3306100">
                  <a:moveTo>
                    <a:pt x="0" y="0"/>
                  </a:moveTo>
                  <a:lnTo>
                    <a:pt x="20450017" y="0"/>
                  </a:lnTo>
                  <a:lnTo>
                    <a:pt x="20450017" y="3306100"/>
                  </a:lnTo>
                  <a:lnTo>
                    <a:pt x="0" y="3306100"/>
                  </a:lnTo>
                  <a:close/>
                </a:path>
              </a:pathLst>
            </a:custGeom>
            <a:solidFill>
              <a:srgbClr val="000000">
                <a:alpha val="0"/>
              </a:srgbClr>
            </a:solidFill>
          </p:spPr>
          <p:txBody>
            <a:bodyPr/>
            <a:lstStyle/>
            <a:p>
              <a:endParaRPr lang="en-US"/>
            </a:p>
          </p:txBody>
        </p:sp>
        <p:sp>
          <p:nvSpPr>
            <p:cNvPr id="9" name="TextBox 9"/>
            <p:cNvSpPr txBox="1"/>
            <p:nvPr/>
          </p:nvSpPr>
          <p:spPr>
            <a:xfrm>
              <a:off x="0" y="-161925"/>
              <a:ext cx="20450016" cy="3468025"/>
            </a:xfrm>
            <a:prstGeom prst="rect">
              <a:avLst/>
            </a:prstGeom>
          </p:spPr>
          <p:txBody>
            <a:bodyPr lIns="0" tIns="0" rIns="0" bIns="0" rtlCol="0" anchor="t"/>
            <a:lstStyle/>
            <a:p>
              <a:pPr algn="l">
                <a:lnSpc>
                  <a:spcPts val="5710"/>
                </a:lnSpc>
              </a:pPr>
              <a:r>
                <a:rPr lang="en-US" sz="4079">
                  <a:solidFill>
                    <a:srgbClr val="000000"/>
                  </a:solidFill>
                  <a:latin typeface="Calibri"/>
                  <a:ea typeface="Calibri"/>
                  <a:cs typeface="Calibri"/>
                  <a:sym typeface="Calibri (MS)"/>
                </a:rPr>
                <a:t>In one year (2018), falls in Atlantic Canada resulted in: </a:t>
              </a:r>
            </a:p>
            <a:p>
              <a:pPr algn="just">
                <a:lnSpc>
                  <a:spcPts val="4449"/>
                </a:lnSpc>
              </a:pPr>
              <a:endParaRPr lang="en-US" sz="4079">
                <a:solidFill>
                  <a:srgbClr val="000000"/>
                </a:solidFill>
                <a:latin typeface="Calibri"/>
                <a:ea typeface="Calibri"/>
                <a:cs typeface="Calibri"/>
                <a:sym typeface="Calibri (MS)"/>
              </a:endParaRPr>
            </a:p>
            <a:p>
              <a:pPr algn="just">
                <a:lnSpc>
                  <a:spcPts val="4449"/>
                </a:lnSpc>
              </a:pPr>
              <a:r>
                <a:rPr lang="en-US" sz="3177">
                  <a:solidFill>
                    <a:srgbClr val="000000"/>
                  </a:solidFill>
                  <a:latin typeface="Calibri"/>
                  <a:ea typeface="Calibri"/>
                  <a:cs typeface="Calibri"/>
                  <a:sym typeface="Calibri (MS)"/>
                </a:rPr>
                <a:t> </a:t>
              </a:r>
            </a:p>
            <a:p>
              <a:pPr algn="just">
                <a:lnSpc>
                  <a:spcPts val="4449"/>
                </a:lnSpc>
              </a:pPr>
              <a:endParaRPr lang="en-US" sz="3177">
                <a:solidFill>
                  <a:srgbClr val="000000"/>
                </a:solidFill>
                <a:latin typeface="Calibri"/>
                <a:ea typeface="Calibri"/>
                <a:cs typeface="Calibri"/>
                <a:sym typeface="Calibri (MS)"/>
              </a:endParaRPr>
            </a:p>
          </p:txBody>
        </p:sp>
      </p:grpSp>
      <p:grpSp>
        <p:nvGrpSpPr>
          <p:cNvPr id="10" name="Group 10"/>
          <p:cNvGrpSpPr/>
          <p:nvPr/>
        </p:nvGrpSpPr>
        <p:grpSpPr>
          <a:xfrm>
            <a:off x="3919390" y="8031683"/>
            <a:ext cx="6327141" cy="1064819"/>
            <a:chOff x="0" y="-352594"/>
            <a:chExt cx="8436188" cy="1419757"/>
          </a:xfrm>
        </p:grpSpPr>
        <p:sp>
          <p:nvSpPr>
            <p:cNvPr id="11" name="Freeform 11"/>
            <p:cNvSpPr/>
            <p:nvPr/>
          </p:nvSpPr>
          <p:spPr>
            <a:xfrm>
              <a:off x="0" y="0"/>
              <a:ext cx="8436188" cy="1067163"/>
            </a:xfrm>
            <a:custGeom>
              <a:avLst/>
              <a:gdLst/>
              <a:ahLst/>
              <a:cxnLst/>
              <a:rect l="l" t="t" r="r" b="b"/>
              <a:pathLst>
                <a:path w="8436188" h="1067163">
                  <a:moveTo>
                    <a:pt x="0" y="0"/>
                  </a:moveTo>
                  <a:lnTo>
                    <a:pt x="8436188" y="0"/>
                  </a:lnTo>
                  <a:lnTo>
                    <a:pt x="8436188" y="1067163"/>
                  </a:lnTo>
                  <a:lnTo>
                    <a:pt x="0" y="1067163"/>
                  </a:lnTo>
                  <a:close/>
                </a:path>
              </a:pathLst>
            </a:custGeom>
            <a:solidFill>
              <a:srgbClr val="000000">
                <a:alpha val="0"/>
              </a:srgbClr>
            </a:solidFill>
          </p:spPr>
          <p:txBody>
            <a:bodyPr/>
            <a:lstStyle/>
            <a:p>
              <a:endParaRPr lang="en-US"/>
            </a:p>
          </p:txBody>
        </p:sp>
        <p:sp>
          <p:nvSpPr>
            <p:cNvPr id="12" name="TextBox 12"/>
            <p:cNvSpPr txBox="1"/>
            <p:nvPr/>
          </p:nvSpPr>
          <p:spPr>
            <a:xfrm>
              <a:off x="0" y="-352594"/>
              <a:ext cx="8436188" cy="1229088"/>
            </a:xfrm>
            <a:prstGeom prst="rect">
              <a:avLst/>
            </a:prstGeom>
          </p:spPr>
          <p:txBody>
            <a:bodyPr lIns="0" tIns="0" rIns="0" bIns="0" rtlCol="0" anchor="t"/>
            <a:lstStyle/>
            <a:p>
              <a:pPr algn="l">
                <a:lnSpc>
                  <a:spcPts val="5598"/>
                </a:lnSpc>
              </a:pPr>
              <a:r>
                <a:rPr lang="en-US" sz="3999" b="1" dirty="0">
                  <a:solidFill>
                    <a:srgbClr val="000000"/>
                  </a:solidFill>
                  <a:latin typeface="Calibri"/>
                  <a:ea typeface="Calibri"/>
                  <a:cs typeface="Calibri"/>
                  <a:sym typeface="Calibri (MS) Bold"/>
                </a:rPr>
                <a:t>98 </a:t>
              </a:r>
              <a:r>
                <a:rPr lang="en-US" sz="3999" dirty="0">
                  <a:solidFill>
                    <a:srgbClr val="000000"/>
                  </a:solidFill>
                  <a:latin typeface="Calibri"/>
                  <a:ea typeface="Calibri"/>
                  <a:cs typeface="Calibri"/>
                  <a:sym typeface="Calibri (MS)"/>
                </a:rPr>
                <a:t>disabilities</a:t>
              </a:r>
            </a:p>
          </p:txBody>
        </p:sp>
      </p:grpSp>
      <p:grpSp>
        <p:nvGrpSpPr>
          <p:cNvPr id="13" name="Group 13"/>
          <p:cNvGrpSpPr/>
          <p:nvPr/>
        </p:nvGrpSpPr>
        <p:grpSpPr>
          <a:xfrm>
            <a:off x="3934630" y="5893417"/>
            <a:ext cx="8045609" cy="1028973"/>
            <a:chOff x="0" y="0"/>
            <a:chExt cx="10727479" cy="1371963"/>
          </a:xfrm>
        </p:grpSpPr>
        <p:sp>
          <p:nvSpPr>
            <p:cNvPr id="14" name="Freeform 14"/>
            <p:cNvSpPr/>
            <p:nvPr/>
          </p:nvSpPr>
          <p:spPr>
            <a:xfrm>
              <a:off x="0" y="0"/>
              <a:ext cx="10727479" cy="1067163"/>
            </a:xfrm>
            <a:custGeom>
              <a:avLst/>
              <a:gdLst/>
              <a:ahLst/>
              <a:cxnLst/>
              <a:rect l="l" t="t" r="r" b="b"/>
              <a:pathLst>
                <a:path w="10727479" h="1067163">
                  <a:moveTo>
                    <a:pt x="0" y="0"/>
                  </a:moveTo>
                  <a:lnTo>
                    <a:pt x="10727479" y="0"/>
                  </a:lnTo>
                  <a:lnTo>
                    <a:pt x="10727479" y="1067163"/>
                  </a:lnTo>
                  <a:lnTo>
                    <a:pt x="0" y="1067163"/>
                  </a:lnTo>
                  <a:close/>
                </a:path>
              </a:pathLst>
            </a:custGeom>
            <a:solidFill>
              <a:srgbClr val="000000">
                <a:alpha val="0"/>
              </a:srgbClr>
            </a:solidFill>
          </p:spPr>
          <p:txBody>
            <a:bodyPr/>
            <a:lstStyle/>
            <a:p>
              <a:endParaRPr lang="en-US"/>
            </a:p>
          </p:txBody>
        </p:sp>
        <p:sp>
          <p:nvSpPr>
            <p:cNvPr id="15" name="TextBox 15"/>
            <p:cNvSpPr txBox="1"/>
            <p:nvPr/>
          </p:nvSpPr>
          <p:spPr>
            <a:xfrm>
              <a:off x="0" y="142875"/>
              <a:ext cx="10727479" cy="1229088"/>
            </a:xfrm>
            <a:prstGeom prst="rect">
              <a:avLst/>
            </a:prstGeom>
          </p:spPr>
          <p:txBody>
            <a:bodyPr lIns="0" tIns="0" rIns="0" bIns="0" rtlCol="0" anchor="t"/>
            <a:lstStyle/>
            <a:p>
              <a:pPr algn="l">
                <a:lnSpc>
                  <a:spcPts val="5598"/>
                </a:lnSpc>
              </a:pPr>
              <a:r>
                <a:rPr lang="en-US" sz="3999" b="1">
                  <a:solidFill>
                    <a:srgbClr val="000000"/>
                  </a:solidFill>
                  <a:latin typeface="Calibri"/>
                  <a:ea typeface="Calibri"/>
                  <a:cs typeface="Calibri"/>
                  <a:sym typeface="Calibri (MS) Bold"/>
                </a:rPr>
                <a:t>354 </a:t>
              </a:r>
              <a:r>
                <a:rPr lang="en-US" sz="3999">
                  <a:solidFill>
                    <a:srgbClr val="000000"/>
                  </a:solidFill>
                  <a:latin typeface="Calibri"/>
                  <a:ea typeface="Calibri"/>
                  <a:cs typeface="Calibri"/>
                  <a:sym typeface="Calibri (MS)"/>
                </a:rPr>
                <a:t>hospitalizations</a:t>
              </a:r>
              <a:r>
                <a:rPr lang="en-US" sz="3999" b="1">
                  <a:solidFill>
                    <a:srgbClr val="000000"/>
                  </a:solidFill>
                  <a:latin typeface="Calibri"/>
                  <a:ea typeface="Calibri"/>
                  <a:cs typeface="Calibri"/>
                  <a:sym typeface="Calibri (MS) Bold"/>
                </a:rPr>
                <a:t> </a:t>
              </a:r>
            </a:p>
          </p:txBody>
        </p:sp>
      </p:grpSp>
      <p:grpSp>
        <p:nvGrpSpPr>
          <p:cNvPr id="16" name="Group 16"/>
          <p:cNvGrpSpPr/>
          <p:nvPr/>
        </p:nvGrpSpPr>
        <p:grpSpPr>
          <a:xfrm>
            <a:off x="3919390" y="3922143"/>
            <a:ext cx="9043829" cy="963295"/>
            <a:chOff x="-20320" y="0"/>
            <a:chExt cx="12058439" cy="1284393"/>
          </a:xfrm>
        </p:grpSpPr>
        <p:sp>
          <p:nvSpPr>
            <p:cNvPr id="17" name="Freeform 17"/>
            <p:cNvSpPr/>
            <p:nvPr/>
          </p:nvSpPr>
          <p:spPr>
            <a:xfrm>
              <a:off x="0" y="0"/>
              <a:ext cx="12038119" cy="1020233"/>
            </a:xfrm>
            <a:custGeom>
              <a:avLst/>
              <a:gdLst/>
              <a:ahLst/>
              <a:cxnLst/>
              <a:rect l="l" t="t" r="r" b="b"/>
              <a:pathLst>
                <a:path w="12038119" h="1020233">
                  <a:moveTo>
                    <a:pt x="0" y="0"/>
                  </a:moveTo>
                  <a:lnTo>
                    <a:pt x="12038119" y="0"/>
                  </a:lnTo>
                  <a:lnTo>
                    <a:pt x="12038119" y="1020233"/>
                  </a:lnTo>
                  <a:lnTo>
                    <a:pt x="0" y="1020233"/>
                  </a:lnTo>
                  <a:close/>
                </a:path>
              </a:pathLst>
            </a:custGeom>
            <a:solidFill>
              <a:srgbClr val="000000">
                <a:alpha val="0"/>
              </a:srgbClr>
            </a:solidFill>
          </p:spPr>
          <p:txBody>
            <a:bodyPr/>
            <a:lstStyle/>
            <a:p>
              <a:endParaRPr lang="en-US"/>
            </a:p>
          </p:txBody>
        </p:sp>
        <p:sp>
          <p:nvSpPr>
            <p:cNvPr id="18" name="TextBox 18"/>
            <p:cNvSpPr txBox="1"/>
            <p:nvPr/>
          </p:nvSpPr>
          <p:spPr>
            <a:xfrm>
              <a:off x="-20320" y="102235"/>
              <a:ext cx="12038119" cy="1182158"/>
            </a:xfrm>
            <a:prstGeom prst="rect">
              <a:avLst/>
            </a:prstGeom>
          </p:spPr>
          <p:txBody>
            <a:bodyPr lIns="0" tIns="0" rIns="0" bIns="0" rtlCol="0" anchor="t"/>
            <a:lstStyle/>
            <a:p>
              <a:pPr algn="ctr">
                <a:lnSpc>
                  <a:spcPts val="5598"/>
                </a:lnSpc>
              </a:pPr>
              <a:r>
                <a:rPr lang="en-US" sz="3999" b="1">
                  <a:solidFill>
                    <a:srgbClr val="000000"/>
                  </a:solidFill>
                  <a:latin typeface="Calibri"/>
                  <a:ea typeface="Calibri"/>
                  <a:cs typeface="Calibri"/>
                  <a:sym typeface="Calibri (MS) Bold"/>
                </a:rPr>
                <a:t>19,366 </a:t>
              </a:r>
              <a:r>
                <a:rPr lang="en-US" sz="3999">
                  <a:solidFill>
                    <a:srgbClr val="000000"/>
                  </a:solidFill>
                  <a:latin typeface="Calibri"/>
                  <a:ea typeface="Calibri"/>
                  <a:cs typeface="Calibri"/>
                  <a:sym typeface="Calibri (MS)"/>
                </a:rPr>
                <a:t>visits to the emergency department</a:t>
              </a:r>
              <a:r>
                <a:rPr lang="en-US" sz="3999" b="1">
                  <a:solidFill>
                    <a:srgbClr val="000000"/>
                  </a:solidFill>
                  <a:latin typeface="Calibri"/>
                  <a:ea typeface="Calibri"/>
                  <a:cs typeface="Calibri"/>
                  <a:sym typeface="Calibri (MS) Bold"/>
                </a:rPr>
                <a:t> </a:t>
              </a:r>
            </a:p>
          </p:txBody>
        </p:sp>
      </p:grpSp>
      <p:pic>
        <p:nvPicPr>
          <p:cNvPr id="21" name="Graphic 20" descr="Universal access with solid fill">
            <a:extLst>
              <a:ext uri="{FF2B5EF4-FFF2-40B4-BE49-F238E27FC236}">
                <a16:creationId xmlns:a16="http://schemas.microsoft.com/office/drawing/2014/main" id="{117FB9BD-49E5-3440-2022-CA9ADDCC2B1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70848" y="7581900"/>
            <a:ext cx="1443029" cy="144302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33821" y="1076325"/>
            <a:ext cx="10603550" cy="972947"/>
            <a:chOff x="0" y="0"/>
            <a:chExt cx="14138067" cy="1297263"/>
          </a:xfrm>
        </p:grpSpPr>
        <p:sp>
          <p:nvSpPr>
            <p:cNvPr id="3" name="Freeform 3"/>
            <p:cNvSpPr/>
            <p:nvPr/>
          </p:nvSpPr>
          <p:spPr>
            <a:xfrm>
              <a:off x="0" y="0"/>
              <a:ext cx="14138067" cy="1297263"/>
            </a:xfrm>
            <a:custGeom>
              <a:avLst/>
              <a:gdLst/>
              <a:ahLst/>
              <a:cxnLst/>
              <a:rect l="l" t="t" r="r" b="b"/>
              <a:pathLst>
                <a:path w="14138067" h="1297263">
                  <a:moveTo>
                    <a:pt x="0" y="0"/>
                  </a:moveTo>
                  <a:lnTo>
                    <a:pt x="14138067" y="0"/>
                  </a:lnTo>
                  <a:lnTo>
                    <a:pt x="14138067" y="1297263"/>
                  </a:lnTo>
                  <a:lnTo>
                    <a:pt x="0" y="1297263"/>
                  </a:lnTo>
                  <a:close/>
                </a:path>
              </a:pathLst>
            </a:custGeom>
            <a:solidFill>
              <a:srgbClr val="000000">
                <a:alpha val="0"/>
              </a:srgbClr>
            </a:solidFill>
          </p:spPr>
          <p:txBody>
            <a:bodyPr/>
            <a:lstStyle/>
            <a:p>
              <a:endParaRPr lang="en-US"/>
            </a:p>
          </p:txBody>
        </p:sp>
        <p:sp>
          <p:nvSpPr>
            <p:cNvPr id="4" name="TextBox 4"/>
            <p:cNvSpPr txBox="1"/>
            <p:nvPr/>
          </p:nvSpPr>
          <p:spPr>
            <a:xfrm>
              <a:off x="0" y="47625"/>
              <a:ext cx="14138067" cy="1249638"/>
            </a:xfrm>
            <a:prstGeom prst="rect">
              <a:avLst/>
            </a:prstGeom>
          </p:spPr>
          <p:txBody>
            <a:bodyPr lIns="0" tIns="0" rIns="0" bIns="0" rtlCol="0" anchor="t"/>
            <a:lstStyle/>
            <a:p>
              <a:pPr algn="l">
                <a:lnSpc>
                  <a:spcPts val="7503"/>
                </a:lnSpc>
              </a:pPr>
              <a:r>
                <a:rPr lang="en-US" sz="6698">
                  <a:solidFill>
                    <a:srgbClr val="444B5E"/>
                  </a:solidFill>
                  <a:latin typeface="League Spartan"/>
                  <a:ea typeface="League Spartan"/>
                  <a:cs typeface="League Spartan"/>
                  <a:sym typeface="League Spartan"/>
                </a:rPr>
                <a:t>The Impact of Falls</a:t>
              </a:r>
            </a:p>
          </p:txBody>
        </p:sp>
      </p:grpSp>
      <p:grpSp>
        <p:nvGrpSpPr>
          <p:cNvPr id="5" name="Group 5"/>
          <p:cNvGrpSpPr/>
          <p:nvPr/>
        </p:nvGrpSpPr>
        <p:grpSpPr>
          <a:xfrm>
            <a:off x="1028700" y="2624757"/>
            <a:ext cx="15571458" cy="5955031"/>
            <a:chOff x="0" y="-5080"/>
            <a:chExt cx="20761944" cy="7940041"/>
          </a:xfrm>
        </p:grpSpPr>
        <p:sp>
          <p:nvSpPr>
            <p:cNvPr id="6" name="Freeform 6"/>
            <p:cNvSpPr/>
            <p:nvPr/>
          </p:nvSpPr>
          <p:spPr>
            <a:xfrm>
              <a:off x="0" y="0"/>
              <a:ext cx="20761944" cy="7711442"/>
            </a:xfrm>
            <a:custGeom>
              <a:avLst/>
              <a:gdLst/>
              <a:ahLst/>
              <a:cxnLst/>
              <a:rect l="l" t="t" r="r" b="b"/>
              <a:pathLst>
                <a:path w="20761944" h="7711442">
                  <a:moveTo>
                    <a:pt x="0" y="0"/>
                  </a:moveTo>
                  <a:lnTo>
                    <a:pt x="20761944" y="0"/>
                  </a:lnTo>
                  <a:lnTo>
                    <a:pt x="20761944" y="7711442"/>
                  </a:lnTo>
                  <a:lnTo>
                    <a:pt x="0" y="7711442"/>
                  </a:lnTo>
                  <a:close/>
                </a:path>
              </a:pathLst>
            </a:custGeom>
            <a:solidFill>
              <a:srgbClr val="000000">
                <a:alpha val="0"/>
              </a:srgbClr>
            </a:solidFill>
          </p:spPr>
          <p:txBody>
            <a:bodyPr/>
            <a:lstStyle/>
            <a:p>
              <a:endParaRPr lang="en-US"/>
            </a:p>
          </p:txBody>
        </p:sp>
        <p:sp>
          <p:nvSpPr>
            <p:cNvPr id="7" name="TextBox 7"/>
            <p:cNvSpPr txBox="1"/>
            <p:nvPr/>
          </p:nvSpPr>
          <p:spPr>
            <a:xfrm>
              <a:off x="0" y="-5080"/>
              <a:ext cx="20761944" cy="7940041"/>
            </a:xfrm>
            <a:prstGeom prst="rect">
              <a:avLst/>
            </a:prstGeom>
          </p:spPr>
          <p:txBody>
            <a:bodyPr lIns="0" tIns="0" rIns="0" bIns="0" rtlCol="0" anchor="t"/>
            <a:lstStyle/>
            <a:p>
              <a:pPr algn="l">
                <a:lnSpc>
                  <a:spcPts val="6238"/>
                </a:lnSpc>
              </a:pPr>
              <a:r>
                <a:rPr lang="en-US" sz="3850" b="1" dirty="0">
                  <a:solidFill>
                    <a:srgbClr val="000000"/>
                  </a:solidFill>
                  <a:latin typeface="Calibri"/>
                  <a:ea typeface="Calibri (MS) Bold"/>
                  <a:cs typeface="Calibri (MS) Bold"/>
                  <a:sym typeface="Calibri (MS) Bold"/>
                </a:rPr>
                <a:t>Falls are a normal part of childhood, but some falls can cause serious harm.</a:t>
              </a:r>
              <a:endParaRPr lang="en-US" sz="3850" b="1" dirty="0">
                <a:solidFill>
                  <a:srgbClr val="000000"/>
                </a:solidFill>
                <a:latin typeface="Calibri"/>
                <a:ea typeface="Calibri (MS) Bold"/>
                <a:cs typeface="Calibri (MS) Bold"/>
              </a:endParaRPr>
            </a:p>
            <a:p>
              <a:pPr algn="l">
                <a:lnSpc>
                  <a:spcPts val="1899"/>
                </a:lnSpc>
              </a:pPr>
              <a:endParaRPr lang="en-US" sz="3850" b="1" dirty="0">
                <a:solidFill>
                  <a:srgbClr val="000000"/>
                </a:solidFill>
                <a:latin typeface="Calibri"/>
                <a:ea typeface="Calibri (MS) Bold"/>
                <a:cs typeface="Calibri (MS) Bold"/>
              </a:endParaRPr>
            </a:p>
            <a:p>
              <a:pPr marL="868045" lvl="2" indent="-288925" algn="l">
                <a:lnSpc>
                  <a:spcPts val="6078"/>
                </a:lnSpc>
                <a:buFont typeface="Arial"/>
                <a:buChar char="⚬"/>
              </a:pPr>
              <a:r>
                <a:rPr lang="en-US" sz="3750" dirty="0">
                  <a:solidFill>
                    <a:srgbClr val="000000"/>
                  </a:solidFill>
                  <a:latin typeface="Calibri"/>
                  <a:ea typeface="Calibri (MS)"/>
                  <a:cs typeface="Calibri (MS)"/>
                  <a:sym typeface="Calibri (MS)"/>
                </a:rPr>
                <a:t>Small bumps and bruises are normal and not serious harm</a:t>
              </a:r>
              <a:endParaRPr lang="en-US" sz="3750" dirty="0">
                <a:solidFill>
                  <a:srgbClr val="000000"/>
                </a:solidFill>
                <a:latin typeface="Calibri"/>
                <a:ea typeface="Calibri (MS)"/>
                <a:cs typeface="Calibri (MS)"/>
              </a:endParaRPr>
            </a:p>
            <a:p>
              <a:pPr marL="868045" lvl="2" indent="-288925" algn="l">
                <a:lnSpc>
                  <a:spcPts val="1899"/>
                </a:lnSpc>
              </a:pPr>
              <a:endParaRPr lang="en-US" sz="3750" dirty="0">
                <a:solidFill>
                  <a:srgbClr val="000000"/>
                </a:solidFill>
                <a:latin typeface="Calibri"/>
                <a:ea typeface="Calibri (MS)"/>
                <a:cs typeface="Calibri (MS)"/>
              </a:endParaRPr>
            </a:p>
            <a:p>
              <a:pPr marL="868045" lvl="2" indent="-288925" algn="l">
                <a:lnSpc>
                  <a:spcPts val="6078"/>
                </a:lnSpc>
                <a:buFont typeface="Arial"/>
                <a:buChar char="⚬"/>
              </a:pPr>
              <a:r>
                <a:rPr lang="en-US" sz="3750" dirty="0">
                  <a:solidFill>
                    <a:srgbClr val="000000"/>
                  </a:solidFill>
                  <a:latin typeface="Calibri"/>
                  <a:ea typeface="Calibri (MS)"/>
                  <a:cs typeface="Calibri (MS)"/>
                  <a:sym typeface="Calibri (MS)"/>
                </a:rPr>
                <a:t>Some falls can lead to serious injuries that may need medical attention or lead to long term health issues</a:t>
              </a:r>
              <a:endParaRPr lang="en-US" sz="3750" dirty="0">
                <a:solidFill>
                  <a:srgbClr val="000000"/>
                </a:solidFill>
                <a:latin typeface="Calibri"/>
                <a:ea typeface="Calibri (MS)"/>
                <a:cs typeface="Calibri (MS)"/>
              </a:endParaRPr>
            </a:p>
            <a:p>
              <a:pPr marL="868045" lvl="2" indent="-288925" algn="l">
                <a:lnSpc>
                  <a:spcPts val="1899"/>
                </a:lnSpc>
              </a:pPr>
              <a:endParaRPr lang="en-US" sz="3750" dirty="0">
                <a:solidFill>
                  <a:srgbClr val="000000"/>
                </a:solidFill>
                <a:latin typeface="Calibri"/>
                <a:ea typeface="Calibri (MS)"/>
                <a:cs typeface="Calibri (MS)"/>
              </a:endParaRPr>
            </a:p>
            <a:p>
              <a:pPr marL="868045" lvl="2" indent="-288925" algn="l">
                <a:lnSpc>
                  <a:spcPts val="6078"/>
                </a:lnSpc>
                <a:buFont typeface="Arial"/>
                <a:buChar char="⚬"/>
              </a:pPr>
              <a:r>
                <a:rPr lang="en-US" sz="3750" dirty="0">
                  <a:solidFill>
                    <a:srgbClr val="000000"/>
                  </a:solidFill>
                  <a:latin typeface="Calibri"/>
                  <a:ea typeface="Calibri (MS)"/>
                  <a:cs typeface="Calibri (MS)"/>
                  <a:sym typeface="Calibri (MS)"/>
                </a:rPr>
                <a:t>Kids' curiosity and small size put them at higher risk for serious falls</a:t>
              </a:r>
              <a:endParaRPr lang="en-US" sz="3750" dirty="0">
                <a:solidFill>
                  <a:srgbClr val="000000"/>
                </a:solidFill>
                <a:latin typeface="Calibri"/>
                <a:ea typeface="Calibri (MS)"/>
                <a:cs typeface="Calibri (MS)"/>
              </a:endParaRPr>
            </a:p>
            <a:p>
              <a:pPr marL="868559" lvl="2" indent="-289520" algn="l">
                <a:lnSpc>
                  <a:spcPts val="4620"/>
                </a:lnSpc>
              </a:pPr>
              <a:endParaRPr lang="en-US" sz="3799" dirty="0">
                <a:solidFill>
                  <a:srgbClr val="000000"/>
                </a:solidFill>
                <a:latin typeface="Calibri (MS)"/>
                <a:ea typeface="Calibri (MS)"/>
                <a:cs typeface="Calibri (MS)"/>
                <a:sym typeface="Calibri (MS)"/>
              </a:endParaRPr>
            </a:p>
            <a:p>
              <a:pPr marL="868559" lvl="2" indent="-289520" algn="l">
                <a:lnSpc>
                  <a:spcPts val="4620"/>
                </a:lnSpc>
              </a:pPr>
              <a:endParaRPr lang="en-US" sz="3799" dirty="0">
                <a:solidFill>
                  <a:srgbClr val="000000"/>
                </a:solidFill>
                <a:latin typeface="Calibri (MS)"/>
                <a:ea typeface="Calibri (MS)"/>
                <a:cs typeface="Calibri (MS)"/>
                <a:sym typeface="Calibri (MS)"/>
              </a:endParaRPr>
            </a:p>
          </p:txBody>
        </p:sp>
      </p:grpSp>
      <p:sp>
        <p:nvSpPr>
          <p:cNvPr id="8" name="Freeform 8"/>
          <p:cNvSpPr/>
          <p:nvPr/>
        </p:nvSpPr>
        <p:spPr>
          <a:xfrm>
            <a:off x="16110808" y="0"/>
            <a:ext cx="7834588" cy="10287000"/>
          </a:xfrm>
          <a:custGeom>
            <a:avLst/>
            <a:gdLst/>
            <a:ahLst/>
            <a:cxnLst/>
            <a:rect l="l" t="t" r="r" b="b"/>
            <a:pathLst>
              <a:path w="7834588" h="10287000">
                <a:moveTo>
                  <a:pt x="0" y="0"/>
                </a:moveTo>
                <a:lnTo>
                  <a:pt x="7834588" y="0"/>
                </a:lnTo>
                <a:lnTo>
                  <a:pt x="7834588"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28" r="-28"/>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2895</Words>
  <Application>Microsoft Office PowerPoint</Application>
  <PresentationFormat>Custom</PresentationFormat>
  <Paragraphs>367</Paragraphs>
  <Slides>27</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 (MS) Bold</vt:lpstr>
      <vt:lpstr>Arimo Bold</vt:lpstr>
      <vt:lpstr>Calibri</vt:lpstr>
      <vt:lpstr>League Spartan</vt:lpstr>
      <vt:lpstr>PT Sans</vt:lpstr>
      <vt:lpstr>PT Sans Bold</vt:lpstr>
      <vt:lpstr>Calibri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Safety Link, Safety At Home - Fall Prevention 2024.pptx</dc:title>
  <dc:creator>Mavrak, Sarah</dc:creator>
  <cp:lastModifiedBy>Mavrak, Sarah</cp:lastModifiedBy>
  <cp:revision>72</cp:revision>
  <dcterms:created xsi:type="dcterms:W3CDTF">2006-08-16T00:00:00Z</dcterms:created>
  <dcterms:modified xsi:type="dcterms:W3CDTF">2025-11-04T13:49:19Z</dcterms:modified>
  <dc:identifier>DAGj9W2K9oA</dc:identifier>
</cp:coreProperties>
</file>